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9" r:id="rId1"/>
  </p:sldMasterIdLst>
  <p:notesMasterIdLst>
    <p:notesMasterId r:id="rId33"/>
  </p:notesMasterIdLst>
  <p:sldIdLst>
    <p:sldId id="497" r:id="rId2"/>
    <p:sldId id="519" r:id="rId3"/>
    <p:sldId id="498" r:id="rId4"/>
    <p:sldId id="518" r:id="rId5"/>
    <p:sldId id="501" r:id="rId6"/>
    <p:sldId id="503" r:id="rId7"/>
    <p:sldId id="549" r:id="rId8"/>
    <p:sldId id="504" r:id="rId9"/>
    <p:sldId id="506" r:id="rId10"/>
    <p:sldId id="507" r:id="rId11"/>
    <p:sldId id="550" r:id="rId12"/>
    <p:sldId id="508" r:id="rId13"/>
    <p:sldId id="500" r:id="rId14"/>
    <p:sldId id="517" r:id="rId15"/>
    <p:sldId id="509" r:id="rId16"/>
    <p:sldId id="516" r:id="rId17"/>
    <p:sldId id="520" r:id="rId18"/>
    <p:sldId id="521" r:id="rId19"/>
    <p:sldId id="522" r:id="rId20"/>
    <p:sldId id="524" r:id="rId21"/>
    <p:sldId id="525" r:id="rId22"/>
    <p:sldId id="527" r:id="rId23"/>
    <p:sldId id="528" r:id="rId24"/>
    <p:sldId id="529" r:id="rId25"/>
    <p:sldId id="532" r:id="rId26"/>
    <p:sldId id="534" r:id="rId27"/>
    <p:sldId id="536" r:id="rId28"/>
    <p:sldId id="538" r:id="rId29"/>
    <p:sldId id="539" r:id="rId30"/>
    <p:sldId id="547" r:id="rId31"/>
    <p:sldId id="548" r:id="rId32"/>
  </p:sldIdLst>
  <p:sldSz cx="12188825" cy="6858000"/>
  <p:notesSz cx="6858000" cy="9144000"/>
  <p:defaultTextStyle>
    <a:defPPr lvl="0">
      <a:defRPr lang="en-US"/>
    </a:defPPr>
    <a:lvl1pPr marL="0" lv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lvl="1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lvl="2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lvl="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lvl="4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lvl="5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lvl="6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lvl="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lvl="8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CCFF"/>
    <a:srgbClr val="FF99FF"/>
    <a:srgbClr val="00CC99"/>
    <a:srgbClr val="99FF66"/>
    <a:srgbClr val="00FF00"/>
    <a:srgbClr val="CCFFCC"/>
    <a:srgbClr val="99FF99"/>
    <a:srgbClr val="0000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0"/>
  </p:normalViewPr>
  <p:slideViewPr>
    <p:cSldViewPr snapToGrid="0">
      <p:cViewPr varScale="1">
        <p:scale>
          <a:sx n="73" d="100"/>
          <a:sy n="73" d="100"/>
        </p:scale>
        <p:origin x="762" y="72"/>
      </p:cViewPr>
      <p:guideLst>
        <p:guide orient="horz" pos="2387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488F7-1FAC-40D2-BB7E-BA3CE28D8950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D21D1-52E2-420B-B491-CFF6D7BB79F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7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68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2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8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57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86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15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43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72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01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303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2E4FA-3734-4173-99A8-56EA790D4A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23/05/2023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4C83-76D9-48FF-91E0-74AAD122E58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54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2E4FA-3734-4173-99A8-56EA790D4A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23/05/2023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4C83-76D9-48FF-91E0-74AAD122E58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89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1479927" y="279401"/>
            <a:ext cx="3561422" cy="59658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791428" y="279401"/>
            <a:ext cx="10485353" cy="59658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2E4FA-3734-4173-99A8-56EA790D4A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23/05/2023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4C83-76D9-48FF-91E0-74AAD122E58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761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2E4FA-3734-4173-99A8-56EA790D4A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23/05/2023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4C83-76D9-48FF-91E0-74AAD122E58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726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2832" y="4406900"/>
            <a:ext cx="10360502" cy="1362075"/>
          </a:xfrm>
        </p:spPr>
        <p:txBody>
          <a:bodyPr anchor="t"/>
          <a:lstStyle>
            <a:lvl1pPr algn="l">
              <a:defRPr sz="461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2832" y="2906714"/>
            <a:ext cx="10360502" cy="1500187"/>
          </a:xfrm>
        </p:spPr>
        <p:txBody>
          <a:bodyPr anchor="b"/>
          <a:lstStyle>
            <a:lvl1pPr marL="0" indent="0">
              <a:buNone/>
              <a:defRPr sz="2354">
                <a:solidFill>
                  <a:schemeClr val="tx1">
                    <a:tint val="75000"/>
                  </a:schemeClr>
                </a:solidFill>
              </a:defRPr>
            </a:lvl1pPr>
            <a:lvl2pPr marL="528788" indent="0">
              <a:buNone/>
              <a:defRPr sz="2060">
                <a:solidFill>
                  <a:schemeClr val="tx1">
                    <a:tint val="75000"/>
                  </a:schemeClr>
                </a:solidFill>
              </a:defRPr>
            </a:lvl2pPr>
            <a:lvl3pPr marL="1057576" indent="0">
              <a:buNone/>
              <a:defRPr sz="1864">
                <a:solidFill>
                  <a:schemeClr val="tx1">
                    <a:tint val="75000"/>
                  </a:schemeClr>
                </a:solidFill>
              </a:defRPr>
            </a:lvl3pPr>
            <a:lvl4pPr marL="1586364" indent="0">
              <a:buNone/>
              <a:defRPr sz="1668">
                <a:solidFill>
                  <a:schemeClr val="tx1">
                    <a:tint val="75000"/>
                  </a:schemeClr>
                </a:solidFill>
              </a:defRPr>
            </a:lvl4pPr>
            <a:lvl5pPr marL="2115152" indent="0">
              <a:buNone/>
              <a:defRPr sz="1668">
                <a:solidFill>
                  <a:schemeClr val="tx1">
                    <a:tint val="75000"/>
                  </a:schemeClr>
                </a:solidFill>
              </a:defRPr>
            </a:lvl5pPr>
            <a:lvl6pPr marL="2643940" indent="0">
              <a:buNone/>
              <a:defRPr sz="1668">
                <a:solidFill>
                  <a:schemeClr val="tx1">
                    <a:tint val="75000"/>
                  </a:schemeClr>
                </a:solidFill>
              </a:defRPr>
            </a:lvl6pPr>
            <a:lvl7pPr marL="3172728" indent="0">
              <a:buNone/>
              <a:defRPr sz="1668">
                <a:solidFill>
                  <a:schemeClr val="tx1">
                    <a:tint val="75000"/>
                  </a:schemeClr>
                </a:solidFill>
              </a:defRPr>
            </a:lvl7pPr>
            <a:lvl8pPr marL="3701516" indent="0">
              <a:buNone/>
              <a:defRPr sz="1668">
                <a:solidFill>
                  <a:schemeClr val="tx1">
                    <a:tint val="75000"/>
                  </a:schemeClr>
                </a:solidFill>
              </a:defRPr>
            </a:lvl8pPr>
            <a:lvl9pPr marL="4230304" indent="0">
              <a:buNone/>
              <a:defRPr sz="16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2E4FA-3734-4173-99A8-56EA790D4A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23/05/2023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4C83-76D9-48FF-91E0-74AAD122E58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99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91428" y="1631951"/>
            <a:ext cx="7023387" cy="4613275"/>
          </a:xfrm>
        </p:spPr>
        <p:txBody>
          <a:bodyPr/>
          <a:lstStyle>
            <a:lvl1pPr>
              <a:defRPr sz="3237"/>
            </a:lvl1pPr>
            <a:lvl2pPr>
              <a:defRPr sz="2747"/>
            </a:lvl2pPr>
            <a:lvl3pPr>
              <a:defRPr sz="2354"/>
            </a:lvl3pPr>
            <a:lvl4pPr>
              <a:defRPr sz="2060"/>
            </a:lvl4pPr>
            <a:lvl5pPr>
              <a:defRPr sz="2060"/>
            </a:lvl5pPr>
            <a:lvl6pPr>
              <a:defRPr sz="2060"/>
            </a:lvl6pPr>
            <a:lvl7pPr>
              <a:defRPr sz="2060"/>
            </a:lvl7pPr>
            <a:lvl8pPr>
              <a:defRPr sz="2060"/>
            </a:lvl8pPr>
            <a:lvl9pPr>
              <a:defRPr sz="206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017963" y="1631951"/>
            <a:ext cx="7023386" cy="4613275"/>
          </a:xfrm>
        </p:spPr>
        <p:txBody>
          <a:bodyPr/>
          <a:lstStyle>
            <a:lvl1pPr>
              <a:defRPr sz="3237"/>
            </a:lvl1pPr>
            <a:lvl2pPr>
              <a:defRPr sz="2747"/>
            </a:lvl2pPr>
            <a:lvl3pPr>
              <a:defRPr sz="2354"/>
            </a:lvl3pPr>
            <a:lvl4pPr>
              <a:defRPr sz="2060"/>
            </a:lvl4pPr>
            <a:lvl5pPr>
              <a:defRPr sz="2060"/>
            </a:lvl5pPr>
            <a:lvl6pPr>
              <a:defRPr sz="2060"/>
            </a:lvl6pPr>
            <a:lvl7pPr>
              <a:defRPr sz="2060"/>
            </a:lvl7pPr>
            <a:lvl8pPr>
              <a:defRPr sz="2060"/>
            </a:lvl8pPr>
            <a:lvl9pPr>
              <a:defRPr sz="206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2E4FA-3734-4173-99A8-56EA790D4A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23/05/2023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4C83-76D9-48FF-91E0-74AAD122E58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862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442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5" cy="639762"/>
          </a:xfrm>
        </p:spPr>
        <p:txBody>
          <a:bodyPr anchor="b"/>
          <a:lstStyle>
            <a:lvl1pPr marL="0" indent="0">
              <a:buNone/>
              <a:defRPr sz="2747" b="1"/>
            </a:lvl1pPr>
            <a:lvl2pPr marL="528788" indent="0">
              <a:buNone/>
              <a:defRPr sz="2354" b="1"/>
            </a:lvl2pPr>
            <a:lvl3pPr marL="1057576" indent="0">
              <a:buNone/>
              <a:defRPr sz="2060" b="1"/>
            </a:lvl3pPr>
            <a:lvl4pPr marL="1586364" indent="0">
              <a:buNone/>
              <a:defRPr sz="1864" b="1"/>
            </a:lvl4pPr>
            <a:lvl5pPr marL="2115152" indent="0">
              <a:buNone/>
              <a:defRPr sz="1864" b="1"/>
            </a:lvl5pPr>
            <a:lvl6pPr marL="2643940" indent="0">
              <a:buNone/>
              <a:defRPr sz="1864" b="1"/>
            </a:lvl6pPr>
            <a:lvl7pPr marL="3172728" indent="0">
              <a:buNone/>
              <a:defRPr sz="1864" b="1"/>
            </a:lvl7pPr>
            <a:lvl8pPr marL="3701516" indent="0">
              <a:buNone/>
              <a:defRPr sz="1864" b="1"/>
            </a:lvl8pPr>
            <a:lvl9pPr marL="4230304" indent="0">
              <a:buNone/>
              <a:defRPr sz="1864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5" cy="3951288"/>
          </a:xfrm>
        </p:spPr>
        <p:txBody>
          <a:bodyPr/>
          <a:lstStyle>
            <a:lvl1pPr>
              <a:defRPr sz="2747"/>
            </a:lvl1pPr>
            <a:lvl2pPr>
              <a:defRPr sz="2354"/>
            </a:lvl2pPr>
            <a:lvl3pPr>
              <a:defRPr sz="2060"/>
            </a:lvl3pPr>
            <a:lvl4pPr>
              <a:defRPr sz="1864"/>
            </a:lvl4pPr>
            <a:lvl5pPr>
              <a:defRPr sz="1864"/>
            </a:lvl5pPr>
            <a:lvl6pPr>
              <a:defRPr sz="1864"/>
            </a:lvl6pPr>
            <a:lvl7pPr>
              <a:defRPr sz="1864"/>
            </a:lvl7pPr>
            <a:lvl8pPr>
              <a:defRPr sz="1864"/>
            </a:lvl8pPr>
            <a:lvl9pPr>
              <a:defRPr sz="1864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1755" y="1535113"/>
            <a:ext cx="5387630" cy="639762"/>
          </a:xfrm>
        </p:spPr>
        <p:txBody>
          <a:bodyPr anchor="b"/>
          <a:lstStyle>
            <a:lvl1pPr marL="0" indent="0">
              <a:buNone/>
              <a:defRPr sz="2747" b="1"/>
            </a:lvl1pPr>
            <a:lvl2pPr marL="528788" indent="0">
              <a:buNone/>
              <a:defRPr sz="2354" b="1"/>
            </a:lvl2pPr>
            <a:lvl3pPr marL="1057576" indent="0">
              <a:buNone/>
              <a:defRPr sz="2060" b="1"/>
            </a:lvl3pPr>
            <a:lvl4pPr marL="1586364" indent="0">
              <a:buNone/>
              <a:defRPr sz="1864" b="1"/>
            </a:lvl4pPr>
            <a:lvl5pPr marL="2115152" indent="0">
              <a:buNone/>
              <a:defRPr sz="1864" b="1"/>
            </a:lvl5pPr>
            <a:lvl6pPr marL="2643940" indent="0">
              <a:buNone/>
              <a:defRPr sz="1864" b="1"/>
            </a:lvl6pPr>
            <a:lvl7pPr marL="3172728" indent="0">
              <a:buNone/>
              <a:defRPr sz="1864" b="1"/>
            </a:lvl7pPr>
            <a:lvl8pPr marL="3701516" indent="0">
              <a:buNone/>
              <a:defRPr sz="1864" b="1"/>
            </a:lvl8pPr>
            <a:lvl9pPr marL="4230304" indent="0">
              <a:buNone/>
              <a:defRPr sz="1864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1755" y="2174875"/>
            <a:ext cx="5387630" cy="3951288"/>
          </a:xfrm>
        </p:spPr>
        <p:txBody>
          <a:bodyPr/>
          <a:lstStyle>
            <a:lvl1pPr>
              <a:defRPr sz="2747"/>
            </a:lvl1pPr>
            <a:lvl2pPr>
              <a:defRPr sz="2354"/>
            </a:lvl2pPr>
            <a:lvl3pPr>
              <a:defRPr sz="2060"/>
            </a:lvl3pPr>
            <a:lvl4pPr>
              <a:defRPr sz="1864"/>
            </a:lvl4pPr>
            <a:lvl5pPr>
              <a:defRPr sz="1864"/>
            </a:lvl5pPr>
            <a:lvl6pPr>
              <a:defRPr sz="1864"/>
            </a:lvl6pPr>
            <a:lvl7pPr>
              <a:defRPr sz="1864"/>
            </a:lvl7pPr>
            <a:lvl8pPr>
              <a:defRPr sz="1864"/>
            </a:lvl8pPr>
            <a:lvl9pPr>
              <a:defRPr sz="1864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2E4FA-3734-4173-99A8-56EA790D4A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23/05/2023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4C83-76D9-48FF-91E0-74AAD122E58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113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2E4FA-3734-4173-99A8-56EA790D4A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23/05/2023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4C83-76D9-48FF-91E0-74AAD122E58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808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2E4FA-3734-4173-99A8-56EA790D4A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23/05/2023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4C83-76D9-48FF-91E0-74AAD122E58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926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443" y="273051"/>
            <a:ext cx="4010039" cy="1162050"/>
          </a:xfrm>
        </p:spPr>
        <p:txBody>
          <a:bodyPr anchor="b"/>
          <a:lstStyle>
            <a:lvl1pPr algn="l">
              <a:defRPr sz="2354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1" cy="5853113"/>
          </a:xfrm>
        </p:spPr>
        <p:txBody>
          <a:bodyPr/>
          <a:lstStyle>
            <a:lvl1pPr>
              <a:defRPr sz="3727"/>
            </a:lvl1pPr>
            <a:lvl2pPr>
              <a:defRPr sz="3237"/>
            </a:lvl2pPr>
            <a:lvl3pPr>
              <a:defRPr sz="2747"/>
            </a:lvl3pPr>
            <a:lvl4pPr>
              <a:defRPr sz="2354"/>
            </a:lvl4pPr>
            <a:lvl5pPr>
              <a:defRPr sz="2354"/>
            </a:lvl5pPr>
            <a:lvl6pPr>
              <a:defRPr sz="2354"/>
            </a:lvl6pPr>
            <a:lvl7pPr>
              <a:defRPr sz="2354"/>
            </a:lvl7pPr>
            <a:lvl8pPr>
              <a:defRPr sz="2354"/>
            </a:lvl8pPr>
            <a:lvl9pPr>
              <a:defRPr sz="2354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443" y="1435100"/>
            <a:ext cx="4010039" cy="4691063"/>
          </a:xfrm>
        </p:spPr>
        <p:txBody>
          <a:bodyPr/>
          <a:lstStyle>
            <a:lvl1pPr marL="0" indent="0">
              <a:buNone/>
              <a:defRPr sz="1668"/>
            </a:lvl1pPr>
            <a:lvl2pPr marL="528788" indent="0">
              <a:buNone/>
              <a:defRPr sz="1373"/>
            </a:lvl2pPr>
            <a:lvl3pPr marL="1057576" indent="0">
              <a:buNone/>
              <a:defRPr sz="1177"/>
            </a:lvl3pPr>
            <a:lvl4pPr marL="1586364" indent="0">
              <a:buNone/>
              <a:defRPr sz="1079"/>
            </a:lvl4pPr>
            <a:lvl5pPr marL="2115152" indent="0">
              <a:buNone/>
              <a:defRPr sz="1079"/>
            </a:lvl5pPr>
            <a:lvl6pPr marL="2643940" indent="0">
              <a:buNone/>
              <a:defRPr sz="1079"/>
            </a:lvl6pPr>
            <a:lvl7pPr marL="3172728" indent="0">
              <a:buNone/>
              <a:defRPr sz="1079"/>
            </a:lvl7pPr>
            <a:lvl8pPr marL="3701516" indent="0">
              <a:buNone/>
              <a:defRPr sz="1079"/>
            </a:lvl8pPr>
            <a:lvl9pPr marL="4230304" indent="0">
              <a:buNone/>
              <a:defRPr sz="1079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2E4FA-3734-4173-99A8-56EA790D4A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23/05/2023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4C83-76D9-48FF-91E0-74AAD122E58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481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354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727"/>
            </a:lvl1pPr>
            <a:lvl2pPr marL="528788" indent="0">
              <a:buNone/>
              <a:defRPr sz="3237"/>
            </a:lvl2pPr>
            <a:lvl3pPr marL="1057576" indent="0">
              <a:buNone/>
              <a:defRPr sz="2747"/>
            </a:lvl3pPr>
            <a:lvl4pPr marL="1586364" indent="0">
              <a:buNone/>
              <a:defRPr sz="2354"/>
            </a:lvl4pPr>
            <a:lvl5pPr marL="2115152" indent="0">
              <a:buNone/>
              <a:defRPr sz="2354"/>
            </a:lvl5pPr>
            <a:lvl6pPr marL="2643940" indent="0">
              <a:buNone/>
              <a:defRPr sz="2354"/>
            </a:lvl6pPr>
            <a:lvl7pPr marL="3172728" indent="0">
              <a:buNone/>
              <a:defRPr sz="2354"/>
            </a:lvl7pPr>
            <a:lvl8pPr marL="3701516" indent="0">
              <a:buNone/>
              <a:defRPr sz="2354"/>
            </a:lvl8pPr>
            <a:lvl9pPr marL="4230304" indent="0">
              <a:buNone/>
              <a:defRPr sz="2354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668"/>
            </a:lvl1pPr>
            <a:lvl2pPr marL="528788" indent="0">
              <a:buNone/>
              <a:defRPr sz="1373"/>
            </a:lvl2pPr>
            <a:lvl3pPr marL="1057576" indent="0">
              <a:buNone/>
              <a:defRPr sz="1177"/>
            </a:lvl3pPr>
            <a:lvl4pPr marL="1586364" indent="0">
              <a:buNone/>
              <a:defRPr sz="1079"/>
            </a:lvl4pPr>
            <a:lvl5pPr marL="2115152" indent="0">
              <a:buNone/>
              <a:defRPr sz="1079"/>
            </a:lvl5pPr>
            <a:lvl6pPr marL="2643940" indent="0">
              <a:buNone/>
              <a:defRPr sz="1079"/>
            </a:lvl6pPr>
            <a:lvl7pPr marL="3172728" indent="0">
              <a:buNone/>
              <a:defRPr sz="1079"/>
            </a:lvl7pPr>
            <a:lvl8pPr marL="3701516" indent="0">
              <a:buNone/>
              <a:defRPr sz="1079"/>
            </a:lvl8pPr>
            <a:lvl9pPr marL="4230304" indent="0">
              <a:buNone/>
              <a:defRPr sz="1079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2E4FA-3734-4173-99A8-56EA790D4A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23/05/2023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4C83-76D9-48FF-91E0-74AAD122E58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735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442" y="274638"/>
            <a:ext cx="10969943" cy="1143000"/>
          </a:xfrm>
          <a:prstGeom prst="rect">
            <a:avLst/>
          </a:prstGeom>
        </p:spPr>
        <p:txBody>
          <a:bodyPr vert="horz" lIns="107817" tIns="53908" rIns="107817" bIns="53908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442" y="1600200"/>
            <a:ext cx="10969943" cy="4525963"/>
          </a:xfrm>
          <a:prstGeom prst="rect">
            <a:avLst/>
          </a:prstGeom>
        </p:spPr>
        <p:txBody>
          <a:bodyPr vert="horz" lIns="107817" tIns="53908" rIns="107817" bIns="53908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60" cy="365125"/>
          </a:xfrm>
          <a:prstGeom prst="rect">
            <a:avLst/>
          </a:prstGeom>
        </p:spPr>
        <p:txBody>
          <a:bodyPr vert="horz" lIns="107817" tIns="53908" rIns="107817" bIns="53908" rtlCol="0" anchor="ctr"/>
          <a:lstStyle>
            <a:lvl1pPr algn="l">
              <a:defRPr sz="13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57576"/>
            <a:fld id="{66D2E4FA-3734-4173-99A8-56EA790D4A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1057576"/>
              <a:t>23/05/2023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4516" y="6356351"/>
            <a:ext cx="3859795" cy="365125"/>
          </a:xfrm>
          <a:prstGeom prst="rect">
            <a:avLst/>
          </a:prstGeom>
        </p:spPr>
        <p:txBody>
          <a:bodyPr vert="horz" lIns="107817" tIns="53908" rIns="107817" bIns="53908" rtlCol="0" anchor="ctr"/>
          <a:lstStyle>
            <a:lvl1pPr algn="ctr">
              <a:defRPr sz="13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57576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60" cy="365125"/>
          </a:xfrm>
          <a:prstGeom prst="rect">
            <a:avLst/>
          </a:prstGeom>
        </p:spPr>
        <p:txBody>
          <a:bodyPr vert="horz" lIns="107817" tIns="53908" rIns="107817" bIns="53908" rtlCol="0" anchor="ctr"/>
          <a:lstStyle>
            <a:lvl1pPr algn="r">
              <a:defRPr sz="13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57576"/>
            <a:fld id="{5B474C83-76D9-48FF-91E0-74AAD122E58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1057576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525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1057576" rtl="0" eaLnBrk="1" latinLnBrk="0" hangingPunct="1">
        <a:spcBef>
          <a:spcPct val="0"/>
        </a:spcBef>
        <a:buNone/>
        <a:defRPr sz="51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6591" indent="-396591" algn="l" defTabSz="1057576" rtl="0" eaLnBrk="1" latinLnBrk="0" hangingPunct="1">
        <a:spcBef>
          <a:spcPct val="20000"/>
        </a:spcBef>
        <a:buFont typeface="Arial" pitchFamily="34" charset="0"/>
        <a:buChar char="•"/>
        <a:defRPr sz="3727" kern="1200">
          <a:solidFill>
            <a:schemeClr val="tx1"/>
          </a:solidFill>
          <a:latin typeface="+mn-lt"/>
          <a:ea typeface="+mn-ea"/>
          <a:cs typeface="+mn-cs"/>
        </a:defRPr>
      </a:lvl1pPr>
      <a:lvl2pPr marL="859280" indent="-330493" algn="l" defTabSz="1057576" rtl="0" eaLnBrk="1" latinLnBrk="0" hangingPunct="1">
        <a:spcBef>
          <a:spcPct val="20000"/>
        </a:spcBef>
        <a:buFont typeface="Arial" pitchFamily="34" charset="0"/>
        <a:buChar char="–"/>
        <a:defRPr sz="3237" kern="1200">
          <a:solidFill>
            <a:schemeClr val="tx1"/>
          </a:solidFill>
          <a:latin typeface="+mn-lt"/>
          <a:ea typeface="+mn-ea"/>
          <a:cs typeface="+mn-cs"/>
        </a:defRPr>
      </a:lvl2pPr>
      <a:lvl3pPr marL="1321970" indent="-264394" algn="l" defTabSz="1057576" rtl="0" eaLnBrk="1" latinLnBrk="0" hangingPunct="1">
        <a:spcBef>
          <a:spcPct val="20000"/>
        </a:spcBef>
        <a:buFont typeface="Arial" pitchFamily="34" charset="0"/>
        <a:buChar char="•"/>
        <a:defRPr sz="2747" kern="1200">
          <a:solidFill>
            <a:schemeClr val="tx1"/>
          </a:solidFill>
          <a:latin typeface="+mn-lt"/>
          <a:ea typeface="+mn-ea"/>
          <a:cs typeface="+mn-cs"/>
        </a:defRPr>
      </a:lvl3pPr>
      <a:lvl4pPr marL="1850758" indent="-264394" algn="l" defTabSz="1057576" rtl="0" eaLnBrk="1" latinLnBrk="0" hangingPunct="1">
        <a:spcBef>
          <a:spcPct val="20000"/>
        </a:spcBef>
        <a:buFont typeface="Arial" pitchFamily="34" charset="0"/>
        <a:buChar char="–"/>
        <a:defRPr sz="2354" kern="1200">
          <a:solidFill>
            <a:schemeClr val="tx1"/>
          </a:solidFill>
          <a:latin typeface="+mn-lt"/>
          <a:ea typeface="+mn-ea"/>
          <a:cs typeface="+mn-cs"/>
        </a:defRPr>
      </a:lvl4pPr>
      <a:lvl5pPr marL="2379546" indent="-264394" algn="l" defTabSz="1057576" rtl="0" eaLnBrk="1" latinLnBrk="0" hangingPunct="1">
        <a:spcBef>
          <a:spcPct val="20000"/>
        </a:spcBef>
        <a:buFont typeface="Arial" pitchFamily="34" charset="0"/>
        <a:buChar char="»"/>
        <a:defRPr sz="2354" kern="1200">
          <a:solidFill>
            <a:schemeClr val="tx1"/>
          </a:solidFill>
          <a:latin typeface="+mn-lt"/>
          <a:ea typeface="+mn-ea"/>
          <a:cs typeface="+mn-cs"/>
        </a:defRPr>
      </a:lvl5pPr>
      <a:lvl6pPr marL="2908334" indent="-264394" algn="l" defTabSz="1057576" rtl="0" eaLnBrk="1" latinLnBrk="0" hangingPunct="1">
        <a:spcBef>
          <a:spcPct val="20000"/>
        </a:spcBef>
        <a:buFont typeface="Arial" pitchFamily="34" charset="0"/>
        <a:buChar char="•"/>
        <a:defRPr sz="2354" kern="1200">
          <a:solidFill>
            <a:schemeClr val="tx1"/>
          </a:solidFill>
          <a:latin typeface="+mn-lt"/>
          <a:ea typeface="+mn-ea"/>
          <a:cs typeface="+mn-cs"/>
        </a:defRPr>
      </a:lvl6pPr>
      <a:lvl7pPr marL="3437122" indent="-264394" algn="l" defTabSz="1057576" rtl="0" eaLnBrk="1" latinLnBrk="0" hangingPunct="1">
        <a:spcBef>
          <a:spcPct val="20000"/>
        </a:spcBef>
        <a:buFont typeface="Arial" pitchFamily="34" charset="0"/>
        <a:buChar char="•"/>
        <a:defRPr sz="2354" kern="1200">
          <a:solidFill>
            <a:schemeClr val="tx1"/>
          </a:solidFill>
          <a:latin typeface="+mn-lt"/>
          <a:ea typeface="+mn-ea"/>
          <a:cs typeface="+mn-cs"/>
        </a:defRPr>
      </a:lvl7pPr>
      <a:lvl8pPr marL="3965910" indent="-264394" algn="l" defTabSz="1057576" rtl="0" eaLnBrk="1" latinLnBrk="0" hangingPunct="1">
        <a:spcBef>
          <a:spcPct val="20000"/>
        </a:spcBef>
        <a:buFont typeface="Arial" pitchFamily="34" charset="0"/>
        <a:buChar char="•"/>
        <a:defRPr sz="2354" kern="1200">
          <a:solidFill>
            <a:schemeClr val="tx1"/>
          </a:solidFill>
          <a:latin typeface="+mn-lt"/>
          <a:ea typeface="+mn-ea"/>
          <a:cs typeface="+mn-cs"/>
        </a:defRPr>
      </a:lvl8pPr>
      <a:lvl9pPr marL="4494698" indent="-264394" algn="l" defTabSz="1057576" rtl="0" eaLnBrk="1" latinLnBrk="0" hangingPunct="1">
        <a:spcBef>
          <a:spcPct val="20000"/>
        </a:spcBef>
        <a:buFont typeface="Arial" pitchFamily="34" charset="0"/>
        <a:buChar char="•"/>
        <a:defRPr sz="23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057576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1pPr>
      <a:lvl2pPr marL="528788" algn="l" defTabSz="1057576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2pPr>
      <a:lvl3pPr marL="1057576" algn="l" defTabSz="1057576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3pPr>
      <a:lvl4pPr marL="1586364" algn="l" defTabSz="1057576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4pPr>
      <a:lvl5pPr marL="2115152" algn="l" defTabSz="1057576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5pPr>
      <a:lvl6pPr marL="2643940" algn="l" defTabSz="1057576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6pPr>
      <a:lvl7pPr marL="3172728" algn="l" defTabSz="1057576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7pPr>
      <a:lvl8pPr marL="3701516" algn="l" defTabSz="1057576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8pPr>
      <a:lvl9pPr marL="4230304" algn="l" defTabSz="1057576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0CB495-9C22-4023-9058-C4100FF113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2344" y="5861125"/>
            <a:ext cx="5977324" cy="818455"/>
          </a:xfrm>
        </p:spPr>
        <p:txBody>
          <a:bodyPr>
            <a:noAutofit/>
          </a:bodyPr>
          <a:lstStyle/>
          <a:p>
            <a:pPr algn="l"/>
            <a:r>
              <a:rPr lang="es-ES" sz="2000" dirty="0"/>
              <a:t>Bladimir Arias Pineda</a:t>
            </a:r>
            <a:br>
              <a:rPr lang="es-ES" sz="2000" dirty="0"/>
            </a:br>
            <a:r>
              <a:rPr lang="es-ES" sz="1600" dirty="0"/>
              <a:t>Asesor </a:t>
            </a:r>
            <a:r>
              <a:rPr lang="es-ES" sz="1600" dirty="0" smtClean="0"/>
              <a:t>contratado</a:t>
            </a:r>
            <a:endParaRPr lang="es-ES" sz="1800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A87AC02F-747C-460D-87A0-0C4786DA5EE8}"/>
              </a:ext>
            </a:extLst>
          </p:cNvPr>
          <p:cNvSpPr txBox="1">
            <a:spLocks/>
          </p:cNvSpPr>
          <p:nvPr/>
        </p:nvSpPr>
        <p:spPr>
          <a:xfrm>
            <a:off x="5742878" y="649345"/>
            <a:ext cx="5609064" cy="49262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SOCIALIZACIÓN REGLAMENTO TERRITORIAL DE INSPECCIÓN Y VIGILANCIA</a:t>
            </a:r>
            <a:r>
              <a:rPr lang="es-E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.</a:t>
            </a:r>
            <a:endParaRPr lang="es-E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5" name="Picture 4" descr="Persona con lupa, información de recopilación de datos de investigación  cuantitativa, el hombrecito con la lupa PNG Clipart | PNGOcean">
            <a:extLst>
              <a:ext uri="{FF2B5EF4-FFF2-40B4-BE49-F238E27FC236}">
                <a16:creationId xmlns:a16="http://schemas.microsoft.com/office/drawing/2014/main" id="{C8F750C6-013B-49CE-9639-0E047D728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344" y="649345"/>
            <a:ext cx="3954482" cy="504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363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A8EE1DF9-474B-4416-A702-814A7C420FF1}"/>
              </a:ext>
            </a:extLst>
          </p:cNvPr>
          <p:cNvSpPr/>
          <p:nvPr/>
        </p:nvSpPr>
        <p:spPr>
          <a:xfrm>
            <a:off x="227701" y="2113335"/>
            <a:ext cx="4879558" cy="294931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O" b="1" dirty="0"/>
              <a:t>3. </a:t>
            </a:r>
            <a:r>
              <a:rPr lang="es-ES" dirty="0"/>
              <a:t>Cada dependencia, de acuerdo con los temas a su cargo, deberá hacer seguimiento al cumplimiento de las orientaciones, disposiciones o </a:t>
            </a:r>
            <a:r>
              <a:rPr lang="es-ES" dirty="0" smtClean="0"/>
              <a:t>reglamentaciones que en su materia se expidan por la Secretaría de Educación.</a:t>
            </a:r>
            <a:endParaRPr lang="es-CO" dirty="0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9CAF0A03-430B-4233-9678-BB41158EDDD5}"/>
              </a:ext>
            </a:extLst>
          </p:cNvPr>
          <p:cNvSpPr/>
          <p:nvPr/>
        </p:nvSpPr>
        <p:spPr>
          <a:xfrm>
            <a:off x="5483389" y="1538872"/>
            <a:ext cx="6147336" cy="419285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O" b="1" dirty="0"/>
              <a:t>4. </a:t>
            </a:r>
            <a:r>
              <a:rPr lang="es-ES" dirty="0"/>
              <a:t>Las acciones de inspección, vigilancia y control deben dirigirse a garantizar </a:t>
            </a:r>
            <a:r>
              <a:rPr lang="es-ES" dirty="0" smtClean="0"/>
              <a:t>la prestación </a:t>
            </a:r>
            <a:r>
              <a:rPr lang="es-ES" dirty="0"/>
              <a:t>del servicio educativo durante todo el calendario académico, </a:t>
            </a:r>
            <a:r>
              <a:rPr lang="es-ES" dirty="0" smtClean="0"/>
              <a:t>conforme a los programas curriculares y planes de estudio que </a:t>
            </a:r>
            <a:r>
              <a:rPr lang="es-ES" dirty="0"/>
              <a:t>hayan sido aprobados por la Secretaría, en los niveles y grados determinados en el PEI o el </a:t>
            </a:r>
            <a:r>
              <a:rPr lang="es-ES" dirty="0" smtClean="0"/>
              <a:t>PEC y en general cumpliendo los requisitos legales exigidos y aprobados para su funcionamiento.</a:t>
            </a:r>
            <a:endParaRPr lang="es-CO" dirty="0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8BCA6759-3A59-4115-AF3E-6B4966AFB065}"/>
              </a:ext>
            </a:extLst>
          </p:cNvPr>
          <p:cNvSpPr txBox="1">
            <a:spLocks/>
          </p:cNvSpPr>
          <p:nvPr/>
        </p:nvSpPr>
        <p:spPr>
          <a:xfrm>
            <a:off x="261424" y="90154"/>
            <a:ext cx="11699518" cy="13148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4000" b="1" dirty="0">
                <a:solidFill>
                  <a:srgbClr val="FF0000"/>
                </a:solidFill>
                <a:latin typeface="Arial Narrow" panose="020B0606020202030204" pitchFamily="34" charset="0"/>
                <a:cs typeface="Flama-Medium"/>
              </a:rPr>
              <a:t>CRITERIOS ORIENTADORES DE LA FUNCIÓN DE INSPECCIÓN, VIGILANCIA Y CONTROL:</a:t>
            </a:r>
          </a:p>
        </p:txBody>
      </p:sp>
    </p:spTree>
    <p:extLst>
      <p:ext uri="{BB962C8B-B14F-4D97-AF65-F5344CB8AC3E}">
        <p14:creationId xmlns:p14="http://schemas.microsoft.com/office/powerpoint/2010/main" val="1602504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3DF6416D-E566-4CBC-82D3-AF4451416D86}"/>
              </a:ext>
            </a:extLst>
          </p:cNvPr>
          <p:cNvSpPr/>
          <p:nvPr/>
        </p:nvSpPr>
        <p:spPr>
          <a:xfrm>
            <a:off x="261424" y="2196790"/>
            <a:ext cx="5170028" cy="3076927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O" b="1" dirty="0"/>
              <a:t>5. </a:t>
            </a:r>
            <a:r>
              <a:rPr lang="es-ES" dirty="0"/>
              <a:t>La suscripción de contratos de administración educativa  no afecta las competencias de inspección y vigilancia que le corresponde ejercer a la Secretaría de Educación conforme lo reglamentado en el Decreto 1075 de 2015.</a:t>
            </a:r>
            <a:endParaRPr lang="es-CO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BB2E575C-F1C7-4163-914D-7B465FD2C124}"/>
              </a:ext>
            </a:extLst>
          </p:cNvPr>
          <p:cNvSpPr/>
          <p:nvPr/>
        </p:nvSpPr>
        <p:spPr>
          <a:xfrm>
            <a:off x="6293336" y="2196790"/>
            <a:ext cx="5397909" cy="307692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O" b="1" dirty="0"/>
              <a:t>6. </a:t>
            </a:r>
            <a:r>
              <a:rPr lang="es-CO" dirty="0" smtClean="0"/>
              <a:t>Desde la </a:t>
            </a:r>
            <a:r>
              <a:rPr lang="es-ES" dirty="0"/>
              <a:t>función de inspección, vigilancia y control, la Secretaría de Educación garantizará que todo acto, decisión o medida administrativa </a:t>
            </a:r>
            <a:r>
              <a:rPr lang="es-ES" dirty="0" smtClean="0"/>
              <a:t>que los establecimientos deban </a:t>
            </a:r>
            <a:r>
              <a:rPr lang="es-ES" dirty="0"/>
              <a:t>adoptar en relación con los niños, las niñas y los adolescentes, prevalezcan los derechos de estos.</a:t>
            </a:r>
            <a:endParaRPr lang="es-CO" dirty="0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8BCA6759-3A59-4115-AF3E-6B4966AFB065}"/>
              </a:ext>
            </a:extLst>
          </p:cNvPr>
          <p:cNvSpPr txBox="1">
            <a:spLocks/>
          </p:cNvSpPr>
          <p:nvPr/>
        </p:nvSpPr>
        <p:spPr>
          <a:xfrm>
            <a:off x="261424" y="90154"/>
            <a:ext cx="11699518" cy="13148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4000" b="1" dirty="0">
                <a:solidFill>
                  <a:srgbClr val="FF0000"/>
                </a:solidFill>
                <a:latin typeface="Arial Narrow" panose="020B0606020202030204" pitchFamily="34" charset="0"/>
                <a:cs typeface="Flama-Medium"/>
              </a:rPr>
              <a:t>CRITERIOS ORIENTADORES DE LA FUNCIÓN DE INSPECCIÓN, VIGILANCIA Y CONTROL:</a:t>
            </a:r>
          </a:p>
        </p:txBody>
      </p:sp>
    </p:spTree>
    <p:extLst>
      <p:ext uri="{BB962C8B-B14F-4D97-AF65-F5344CB8AC3E}">
        <p14:creationId xmlns:p14="http://schemas.microsoft.com/office/powerpoint/2010/main" val="3269920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ítulo 2">
            <a:extLst>
              <a:ext uri="{FF2B5EF4-FFF2-40B4-BE49-F238E27FC236}">
                <a16:creationId xmlns:a16="http://schemas.microsoft.com/office/drawing/2014/main" id="{699D20A0-67E7-44CA-8DFF-7746368E12C4}"/>
              </a:ext>
            </a:extLst>
          </p:cNvPr>
          <p:cNvSpPr txBox="1">
            <a:spLocks/>
          </p:cNvSpPr>
          <p:nvPr/>
        </p:nvSpPr>
        <p:spPr>
          <a:xfrm>
            <a:off x="957651" y="228779"/>
            <a:ext cx="10951846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4400" b="1" dirty="0">
                <a:solidFill>
                  <a:srgbClr val="FF0000"/>
                </a:solidFill>
                <a:latin typeface="Arial Narrow" panose="020B0606020202030204" pitchFamily="34" charset="0"/>
                <a:cs typeface="Flama-Medium"/>
              </a:rPr>
              <a:t>USO DE HERRAMIENTAS </a:t>
            </a:r>
            <a:r>
              <a:rPr lang="es-ES" sz="44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Flama-Medium"/>
              </a:rPr>
              <a:t>TECNOLÓGICAS</a:t>
            </a:r>
            <a:endParaRPr lang="es-ES" sz="4400" b="1" dirty="0">
              <a:solidFill>
                <a:srgbClr val="FF0000"/>
              </a:solidFill>
              <a:latin typeface="Arial Narrow" panose="020B0606020202030204" pitchFamily="34" charset="0"/>
              <a:cs typeface="Flama-Medium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2495EBE-56CB-4B95-B012-20BD23F64718}"/>
              </a:ext>
            </a:extLst>
          </p:cNvPr>
          <p:cNvSpPr txBox="1"/>
          <p:nvPr/>
        </p:nvSpPr>
        <p:spPr>
          <a:xfrm>
            <a:off x="5819587" y="2348970"/>
            <a:ext cx="56338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/>
              <a:t>Minimizar </a:t>
            </a:r>
            <a:r>
              <a:rPr lang="es-ES" sz="2800" dirty="0"/>
              <a:t>las reuniones presenciales de grupo, y cuando sea necesario realizarlas, propender por reuniones virtuales mediante el uso de las tecnologías de la información y las comunicaciones.</a:t>
            </a:r>
            <a:endParaRPr lang="es-CO" sz="2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9DFB7FB-96E7-4DC1-87F8-32CFE8B3C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00" y="1672684"/>
            <a:ext cx="5385465" cy="3534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6666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>
            <a:extLst>
              <a:ext uri="{FF2B5EF4-FFF2-40B4-BE49-F238E27FC236}">
                <a16:creationId xmlns:a16="http://schemas.microsoft.com/office/drawing/2014/main" id="{493C0F8A-AC4B-4006-9383-E9C4C9B4A79F}"/>
              </a:ext>
            </a:extLst>
          </p:cNvPr>
          <p:cNvSpPr txBox="1">
            <a:spLocks/>
          </p:cNvSpPr>
          <p:nvPr/>
        </p:nvSpPr>
        <p:spPr>
          <a:xfrm>
            <a:off x="522171" y="19153"/>
            <a:ext cx="11389803" cy="14639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CO" sz="40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SUMINISTRO DE INFORMACIÓN PARA EL EJERCICIO DE LA INSPECCIÓN, VIGILANCIA Y CONTROL</a:t>
            </a:r>
          </a:p>
          <a:p>
            <a:pPr marL="0" indent="0" algn="ctr">
              <a:buNone/>
            </a:pPr>
            <a:r>
              <a:rPr lang="es-ES" sz="2400" b="1" dirty="0">
                <a:solidFill>
                  <a:srgbClr val="FF0000"/>
                </a:solidFill>
                <a:latin typeface="Arial Narrow" panose="020B0606020202030204" pitchFamily="34" charset="0"/>
                <a:cs typeface="Flama-Medium"/>
              </a:rPr>
              <a:t> 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C50FC49-7336-40F4-B8F4-FAEA0CBEB801}"/>
              </a:ext>
            </a:extLst>
          </p:cNvPr>
          <p:cNvSpPr txBox="1"/>
          <p:nvPr/>
        </p:nvSpPr>
        <p:spPr>
          <a:xfrm>
            <a:off x="64975" y="1416208"/>
            <a:ext cx="714664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L</a:t>
            </a:r>
            <a:r>
              <a:rPr lang="es-ES" dirty="0" smtClean="0"/>
              <a:t>os </a:t>
            </a:r>
            <a:r>
              <a:rPr lang="es-ES" dirty="0"/>
              <a:t>sujetos vigilados deberán suministrar la información que les sea requerida por el secretario de educación, los directores y el líder del Grupo de Trabajo de Inspección y Vigilancia, dentro del tiempo que sea concedido, en la forma y a través del medio que le sea indicado.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Se entenderá que la información que sea suministrada por la institución para atender los requerimientos escritos que sean enviados o las solicitudes verbales que se formulen dentro de las visitas que adelanten los funcionarios de la Secretaría.</a:t>
            </a:r>
            <a:endParaRPr lang="es-CO" dirty="0"/>
          </a:p>
        </p:txBody>
      </p:sp>
      <p:pic>
        <p:nvPicPr>
          <p:cNvPr id="1026" name="Picture 2" descr="10 Características de la Información Financie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767" y="2200829"/>
            <a:ext cx="4609911" cy="262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023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>
            <a:extLst>
              <a:ext uri="{FF2B5EF4-FFF2-40B4-BE49-F238E27FC236}">
                <a16:creationId xmlns:a16="http://schemas.microsoft.com/office/drawing/2014/main" id="{2A5BB16C-E818-434D-84C2-F8D72E52021F}"/>
              </a:ext>
            </a:extLst>
          </p:cNvPr>
          <p:cNvSpPr txBox="1">
            <a:spLocks/>
          </p:cNvSpPr>
          <p:nvPr/>
        </p:nvSpPr>
        <p:spPr>
          <a:xfrm>
            <a:off x="1167312" y="299826"/>
            <a:ext cx="9604638" cy="634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4000" b="1" dirty="0" smtClean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TÉRMINOS </a:t>
            </a:r>
            <a:r>
              <a:rPr lang="es-CO" sz="40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RESPUESTA </a:t>
            </a:r>
            <a:endParaRPr lang="es-ES" sz="4000" b="1" dirty="0">
              <a:solidFill>
                <a:srgbClr val="FF0000"/>
              </a:solidFill>
              <a:latin typeface="Arial Narrow" panose="020B0606020202030204" pitchFamily="34" charset="0"/>
              <a:cs typeface="Flama-Medium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5E7579-1EED-4FE2-9004-B9D75D3C6DE5}"/>
              </a:ext>
            </a:extLst>
          </p:cNvPr>
          <p:cNvSpPr txBox="1"/>
          <p:nvPr/>
        </p:nvSpPr>
        <p:spPr>
          <a:xfrm>
            <a:off x="491277" y="1166842"/>
            <a:ext cx="110682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los requerimientos que se formulen por las dependencias de la Secretaría en el marco de las operaciones de seguimiento, supervisión y evaluación tendrán un plazo para la respuesta de mínimo 5 días hábiles y máximo un mes. En el evento que el sujeto vigilado no dé respuesta dentro del término se procederá a realizar un segundo requerimiento concediendo tres (3) días para su respuesta y de no recibirse la información se correrá traslado al Grupo de Trabajo de inspección y Vigilancia para que se proceda a la apertura del proceso administrativo sancionatorio.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En cuanto a los requerimientos que se formulen por el Grupo de Trabajo de Inspección y Vigilancia en el marco de la operación de control tendrán un tiempo de respuesta que dependerá de la gravedad, urgencia o prioridad con que se requiere la información que podrá ser de mínimo un día y máximo diez días hábiles.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93580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ítulo 2">
            <a:extLst>
              <a:ext uri="{FF2B5EF4-FFF2-40B4-BE49-F238E27FC236}">
                <a16:creationId xmlns:a16="http://schemas.microsoft.com/office/drawing/2014/main" id="{CCC0F3B1-9854-45A6-9372-780D8A0B3F6C}"/>
              </a:ext>
            </a:extLst>
          </p:cNvPr>
          <p:cNvSpPr txBox="1">
            <a:spLocks/>
          </p:cNvSpPr>
          <p:nvPr/>
        </p:nvSpPr>
        <p:spPr>
          <a:xfrm>
            <a:off x="1019796" y="133815"/>
            <a:ext cx="10692581" cy="14496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44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INOPONIBILIDAD EN EL ACCESO A LA INFORMACIÓN </a:t>
            </a:r>
            <a:endParaRPr lang="es-ES" sz="4400" b="1" dirty="0">
              <a:solidFill>
                <a:srgbClr val="FF0000"/>
              </a:solidFill>
              <a:latin typeface="Arial Narrow" panose="020B0606020202030204" pitchFamily="34" charset="0"/>
              <a:cs typeface="Flama-Medium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B5E78B8-0CD3-4A1A-9F74-58841B224FBE}"/>
              </a:ext>
            </a:extLst>
          </p:cNvPr>
          <p:cNvSpPr txBox="1"/>
          <p:nvPr/>
        </p:nvSpPr>
        <p:spPr>
          <a:xfrm>
            <a:off x="5452942" y="2109532"/>
            <a:ext cx="58766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/>
              <a:t>En el marco dela función de control, el Grupo de Trabajo de Inspección y Vigilancia podrá requerir, conocer y examinar, de manera gratuita, todos los datos e información sobre la gestión fiscal de los sujetos vigilados.</a:t>
            </a:r>
            <a:endParaRPr lang="es-CO" sz="28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226637-12F7-422A-8066-651AD622D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610" y="1986653"/>
            <a:ext cx="4085680" cy="36781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2531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3D36CAE-FF02-4F26-AB2D-B16ACB9A6D54}"/>
              </a:ext>
            </a:extLst>
          </p:cNvPr>
          <p:cNvSpPr txBox="1"/>
          <p:nvPr/>
        </p:nvSpPr>
        <p:spPr>
          <a:xfrm>
            <a:off x="834589" y="186741"/>
            <a:ext cx="108903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OPERATIVO ANUAL DE INSPECCIÓN Y VIGILANCIA</a:t>
            </a:r>
            <a:endParaRPr lang="es-CO" sz="4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307435A-6D0C-4764-83A7-651B894048B0}"/>
              </a:ext>
            </a:extLst>
          </p:cNvPr>
          <p:cNvSpPr txBox="1"/>
          <p:nvPr/>
        </p:nvSpPr>
        <p:spPr>
          <a:xfrm>
            <a:off x="1301094" y="1958476"/>
            <a:ext cx="999940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/>
              <a:t>Para la gestión del plan operativo anual de inspección y vigilancia se desarrollarán las siguientes etapas:</a:t>
            </a:r>
          </a:p>
          <a:p>
            <a:pPr algn="just"/>
            <a:endParaRPr lang="es-ES" sz="2800" dirty="0"/>
          </a:p>
          <a:p>
            <a:pPr algn="just"/>
            <a:r>
              <a:rPr lang="es-ES" sz="2800" dirty="0"/>
              <a:t>1. Diagnóstico.</a:t>
            </a:r>
          </a:p>
          <a:p>
            <a:pPr algn="just"/>
            <a:r>
              <a:rPr lang="es-ES" sz="2800" dirty="0"/>
              <a:t>2. Formulación.</a:t>
            </a:r>
          </a:p>
          <a:p>
            <a:pPr algn="just"/>
            <a:r>
              <a:rPr lang="es-ES" sz="2800" dirty="0"/>
              <a:t>3. Ejecución.</a:t>
            </a:r>
          </a:p>
          <a:p>
            <a:pPr algn="just"/>
            <a:r>
              <a:rPr lang="es-ES" sz="2800" dirty="0"/>
              <a:t>4. Seguimiento y ajuste.</a:t>
            </a:r>
          </a:p>
          <a:p>
            <a:pPr algn="just"/>
            <a:r>
              <a:rPr lang="es-ES" sz="2800" dirty="0"/>
              <a:t>5. Evaluación.</a:t>
            </a:r>
            <a:endParaRPr lang="es-CO" sz="28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9AD132B-1E4D-4218-B873-0E83FC43F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671" y="3061992"/>
            <a:ext cx="4625042" cy="24359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2013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2B64C2-FC50-4F58-A254-A9CD71767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921" y="274638"/>
            <a:ext cx="10969943" cy="807030"/>
          </a:xfrm>
        </p:spPr>
        <p:txBody>
          <a:bodyPr>
            <a:noAutofit/>
          </a:bodyPr>
          <a:lstStyle/>
          <a:p>
            <a:r>
              <a:rPr lang="es-CO" sz="44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DE VISITAS E </a:t>
            </a:r>
            <a:r>
              <a:rPr lang="es-CO" sz="4400" b="1" dirty="0" smtClean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INTERVENCIONES</a:t>
            </a:r>
            <a:endParaRPr lang="es-CO" sz="4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A23B370-D618-474C-A724-630300D2D2A8}"/>
              </a:ext>
            </a:extLst>
          </p:cNvPr>
          <p:cNvSpPr txBox="1"/>
          <p:nvPr/>
        </p:nvSpPr>
        <p:spPr>
          <a:xfrm>
            <a:off x="5653668" y="2331756"/>
            <a:ext cx="60090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/>
              <a:t>Es el instrumento a través del cual se definen los establecimientos, asociaciones de padres de familia o centros de enseñanza automovilística seleccionados para ser visitados o intervenidos.</a:t>
            </a:r>
            <a:endParaRPr lang="es-CO" sz="2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9ACE040-31DF-41A5-9A99-8AACB9D56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867" y="1836874"/>
            <a:ext cx="4337925" cy="36674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691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A55B9A-164C-41AA-81CB-97E2EAFD2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42" y="244788"/>
            <a:ext cx="10969943" cy="114300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44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PLANES DE </a:t>
            </a:r>
            <a:r>
              <a:rPr lang="es-CO" sz="4400" b="1" dirty="0" smtClean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AJUSTE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6716BA-F5D7-45F3-A05D-3BC17EE5C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9799" y="2223313"/>
            <a:ext cx="5029575" cy="30478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2800" dirty="0" smtClean="0"/>
              <a:t>Se </a:t>
            </a:r>
            <a:r>
              <a:rPr lang="es-ES" sz="2800" dirty="0"/>
              <a:t>identifica la necesidad de realizar ajustes en los procesos, componentes, áreas de gestión, planes, proyectos y en general respecto a cualquier tema o procedimiento relacionado con el funcionamiento del sujeto </a:t>
            </a:r>
            <a:r>
              <a:rPr lang="es-ES" sz="2800" dirty="0" smtClean="0"/>
              <a:t>vigilado</a:t>
            </a:r>
            <a:r>
              <a:rPr lang="es-ES" sz="2800" dirty="0"/>
              <a:t>.</a:t>
            </a:r>
            <a:endParaRPr lang="es-CO" sz="2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F7B22C3-DFBE-44F0-880B-F44D28E4F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9313" y="2047413"/>
            <a:ext cx="4312873" cy="337737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39839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E8CEE9-F665-49EA-940B-F346C4D9F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946" y="387045"/>
            <a:ext cx="10598076" cy="86189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4400" b="1" dirty="0" smtClean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EVIDENCIAS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C3FD45-780E-4CB2-878D-1B7CB3D1C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6171" y="1898388"/>
            <a:ext cx="5051954" cy="35880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2800" dirty="0"/>
              <a:t>Cada dependencia debe sistematizar las evidencias correspondientes a las actuaciones adelantadas en los establecimientos educativos visitados durante la vigencia del plan operativo de inspección y vigilancia.</a:t>
            </a:r>
            <a:endParaRPr lang="es-CO" sz="28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BA66A4B-5867-456C-8AAC-83B4C5A77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45" y="2384628"/>
            <a:ext cx="5069944" cy="271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359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57259E90-9709-4EDF-BE67-CA10790DD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455" y="766915"/>
            <a:ext cx="9861913" cy="650722"/>
          </a:xfrm>
        </p:spPr>
        <p:txBody>
          <a:bodyPr>
            <a:normAutofit fontScale="90000"/>
          </a:bodyPr>
          <a:lstStyle/>
          <a:p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49A93CC-0F74-4B90-9AC9-6C4DC759F7A9}"/>
              </a:ext>
            </a:extLst>
          </p:cNvPr>
          <p:cNvSpPr txBox="1"/>
          <p:nvPr/>
        </p:nvSpPr>
        <p:spPr>
          <a:xfrm>
            <a:off x="1415846" y="289263"/>
            <a:ext cx="9861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>
                <a:solidFill>
                  <a:srgbClr val="FF0000"/>
                </a:solidFill>
                <a:latin typeface="Arial Narrow" panose="020B0606020202030204" pitchFamily="34" charset="0"/>
              </a:rPr>
              <a:t>RESOLUCIÓN </a:t>
            </a:r>
            <a:r>
              <a:rPr lang="es-CO" sz="4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No. 2166 DE </a:t>
            </a:r>
            <a:r>
              <a:rPr lang="es-CO" sz="4400" b="1" dirty="0">
                <a:solidFill>
                  <a:srgbClr val="FF0000"/>
                </a:solidFill>
                <a:latin typeface="Arial Narrow" panose="020B0606020202030204" pitchFamily="34" charset="0"/>
              </a:rPr>
              <a:t>2020</a:t>
            </a:r>
            <a:endParaRPr lang="es-CO" sz="4400" b="1" dirty="0">
              <a:solidFill>
                <a:srgbClr val="FF0000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276D1AC-1D39-455F-9A11-B32CC00AF2DF}"/>
              </a:ext>
            </a:extLst>
          </p:cNvPr>
          <p:cNvSpPr txBox="1"/>
          <p:nvPr/>
        </p:nvSpPr>
        <p:spPr>
          <a:xfrm>
            <a:off x="6224141" y="2157260"/>
            <a:ext cx="543712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dirty="0"/>
              <a:t>Por la cual se establece el reglamento territorial para el ejercicio de la función de inspección, vigilancia y control a la prestación del servicio educativo en los municipios no certificados del Departamento de Casanare.</a:t>
            </a:r>
          </a:p>
        </p:txBody>
      </p:sp>
      <p:pic>
        <p:nvPicPr>
          <p:cNvPr id="8" name="Picture 2" descr="El Reglamento Interno de Trabajo, en la Empresa ¿Es Obligatorio o No? –  Lawyer Job">
            <a:extLst>
              <a:ext uri="{FF2B5EF4-FFF2-40B4-BE49-F238E27FC236}">
                <a16:creationId xmlns:a16="http://schemas.microsoft.com/office/drawing/2014/main" id="{14373461-5D35-41D5-A649-743024540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08" y="2072132"/>
            <a:ext cx="4825215" cy="330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980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18BB33-C318-43F6-81CD-68C559E10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206" y="285795"/>
            <a:ext cx="9281692" cy="1476098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44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SEGUIMIENTO Y AJUSTE DEL PLAN </a:t>
            </a:r>
            <a:r>
              <a:rPr lang="es-CO" sz="4400" b="1" dirty="0" smtClean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OPERATIVO</a:t>
            </a:r>
            <a:endParaRPr lang="es-CO" sz="4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3F4AFF-2DEC-41DB-80A0-F5D2423E6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4976" y="2490844"/>
            <a:ext cx="4643229" cy="291749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3000" dirty="0">
                <a:latin typeface="Arial Narrow" panose="020B0606020202030204" pitchFamily="34" charset="0"/>
              </a:rPr>
              <a:t>Realizar el seguimiento trimestral a la ejecución del plan operativo anual de inspección y vigilancia, conforme al plan de visitas e intervenciones.</a:t>
            </a:r>
            <a:endParaRPr lang="es-CO" sz="3000" dirty="0">
              <a:latin typeface="Arial Narrow" panose="020B060602020203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9B1BBE9-13FB-4C4B-B538-4ED79E1D5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3071" y="2613508"/>
            <a:ext cx="3971807" cy="26584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524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diagonales redondeadas 4">
            <a:extLst>
              <a:ext uri="{FF2B5EF4-FFF2-40B4-BE49-F238E27FC236}">
                <a16:creationId xmlns:a16="http://schemas.microsoft.com/office/drawing/2014/main" id="{CA581D3A-A2E0-45F1-ADFB-1FE8F61821F0}"/>
              </a:ext>
            </a:extLst>
          </p:cNvPr>
          <p:cNvSpPr/>
          <p:nvPr/>
        </p:nvSpPr>
        <p:spPr>
          <a:xfrm>
            <a:off x="1263177" y="1237785"/>
            <a:ext cx="4427034" cy="4516245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800" b="1" dirty="0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QUEJAS</a:t>
            </a:r>
          </a:p>
          <a:p>
            <a:pPr algn="ctr"/>
            <a:endParaRPr lang="es-CO" sz="2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CO" sz="2800" dirty="0"/>
              <a:t> </a:t>
            </a:r>
            <a:r>
              <a:rPr lang="es-ES" sz="2800" dirty="0"/>
              <a:t>Es la manifestación verbal o escrita de rechazo y denuncia, presentada por una persona, </a:t>
            </a:r>
            <a:r>
              <a:rPr lang="es-ES" sz="2800" u="sng" dirty="0"/>
              <a:t>en contra de un servidor público</a:t>
            </a:r>
            <a:r>
              <a:rPr lang="es-ES" sz="2800" dirty="0"/>
              <a:t> o entidad por su presunta acción u omisión irregular</a:t>
            </a:r>
            <a:r>
              <a:rPr lang="es-ES" sz="2800" dirty="0" smtClean="0"/>
              <a:t>.</a:t>
            </a:r>
            <a:endParaRPr lang="es-CO" sz="2800" dirty="0">
              <a:solidFill>
                <a:schemeClr val="tx1"/>
              </a:solidFill>
            </a:endParaRPr>
          </a:p>
        </p:txBody>
      </p:sp>
      <p:sp>
        <p:nvSpPr>
          <p:cNvPr id="7" name="Rectángulo: esquinas diagonales redondeadas 6">
            <a:extLst>
              <a:ext uri="{FF2B5EF4-FFF2-40B4-BE49-F238E27FC236}">
                <a16:creationId xmlns:a16="http://schemas.microsoft.com/office/drawing/2014/main" id="{055A935B-D930-4D38-8BC9-C5DAC6C1F18D}"/>
              </a:ext>
            </a:extLst>
          </p:cNvPr>
          <p:cNvSpPr/>
          <p:nvPr/>
        </p:nvSpPr>
        <p:spPr>
          <a:xfrm>
            <a:off x="6119404" y="1092096"/>
            <a:ext cx="4507708" cy="4661934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2800" b="1" dirty="0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RECLAMO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s-CO" sz="2800" b="1" dirty="0" smtClean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800" dirty="0"/>
              <a:t>Es la manifestación verbal o escrita de inconformidad por parte de una persona, </a:t>
            </a:r>
            <a:r>
              <a:rPr lang="es-ES" sz="2800" u="sng" dirty="0"/>
              <a:t>con ocasión de un servicio </a:t>
            </a:r>
            <a:r>
              <a:rPr lang="es-ES" sz="2800" dirty="0"/>
              <a:t>que se hubiere prestado o dejado de prestar por una entidad o servidor público</a:t>
            </a:r>
            <a:r>
              <a:rPr lang="es-ES" sz="2800" dirty="0" smtClean="0"/>
              <a:t>.</a:t>
            </a:r>
            <a:endParaRPr lang="es-CO" dirty="0"/>
          </a:p>
        </p:txBody>
      </p:sp>
      <p:sp>
        <p:nvSpPr>
          <p:cNvPr id="2" name="Rectángulo 1"/>
          <p:cNvSpPr/>
          <p:nvPr/>
        </p:nvSpPr>
        <p:spPr>
          <a:xfrm>
            <a:off x="3476694" y="233444"/>
            <a:ext cx="52854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400" b="1" dirty="0"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QUEJAS Y RECLAMOS</a:t>
            </a:r>
            <a:endParaRPr lang="es-CO" sz="4400" dirty="0"/>
          </a:p>
        </p:txBody>
      </p:sp>
    </p:spTree>
    <p:extLst>
      <p:ext uri="{BB962C8B-B14F-4D97-AF65-F5344CB8AC3E}">
        <p14:creationId xmlns:p14="http://schemas.microsoft.com/office/powerpoint/2010/main" val="3831530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4F6903-4EC4-487B-869A-564BAF685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384" y="99634"/>
            <a:ext cx="9757954" cy="1584200"/>
          </a:xfrm>
        </p:spPr>
        <p:txBody>
          <a:bodyPr>
            <a:noAutofit/>
          </a:bodyPr>
          <a:lstStyle/>
          <a:p>
            <a:r>
              <a:rPr lang="es-CO" sz="44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COMPETECIA PARA RESOLVER LAS QUEJAS Y </a:t>
            </a:r>
            <a:r>
              <a:rPr lang="es-CO" sz="4400" b="1" dirty="0" smtClean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RECLAMOS</a:t>
            </a:r>
            <a:endParaRPr lang="es-CO" sz="4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51F664-993D-461D-9B86-3B54E0939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5269" y="1951463"/>
            <a:ext cx="7881931" cy="3713357"/>
          </a:xfrm>
        </p:spPr>
        <p:txBody>
          <a:bodyPr>
            <a:noAutofit/>
          </a:bodyPr>
          <a:lstStyle/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r>
              <a:rPr lang="es-ES" sz="3000" dirty="0"/>
              <a:t>Rector o director del establecimiento </a:t>
            </a:r>
            <a:r>
              <a:rPr lang="es-ES" sz="3000" dirty="0" smtClean="0"/>
              <a:t>educativo.</a:t>
            </a:r>
          </a:p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endParaRPr lang="es-CO" sz="2800" dirty="0"/>
          </a:p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r>
              <a:rPr lang="es-CO" sz="3000" dirty="0"/>
              <a:t>Consejos </a:t>
            </a:r>
            <a:r>
              <a:rPr lang="es-CO" sz="3000" dirty="0" smtClean="0"/>
              <a:t>directivos.</a:t>
            </a:r>
          </a:p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endParaRPr lang="es-CO" sz="2800" dirty="0"/>
          </a:p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r>
              <a:rPr lang="es-ES" sz="3000" dirty="0"/>
              <a:t>Grupo de Trabajo de Inspección y </a:t>
            </a:r>
            <a:r>
              <a:rPr lang="es-ES" sz="3000" dirty="0" smtClean="0"/>
              <a:t>Vigilancia.</a:t>
            </a:r>
          </a:p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endParaRPr lang="es-ES" sz="2800" dirty="0"/>
          </a:p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r>
              <a:rPr lang="es-ES" sz="3000" dirty="0"/>
              <a:t>Dirección </a:t>
            </a:r>
            <a:r>
              <a:rPr lang="es-ES" sz="3000" dirty="0" smtClean="0"/>
              <a:t>Administrativa.</a:t>
            </a:r>
            <a:endParaRPr lang="es-ES" sz="3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5E75FEC-F5A2-496E-A164-F5CB98517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76" y="2397836"/>
            <a:ext cx="3603118" cy="27763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273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79F6E5-95FB-4C4E-AC3C-55CC43F4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-1"/>
            <a:ext cx="11579383" cy="2105333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44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4400" b="1" u="sng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QUEJAS LABORALES </a:t>
            </a:r>
            <a:r>
              <a:rPr lang="es-CO" sz="44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CONTRA DOCENTES, DIRECTIVOS, DOCENTES Y ADMINISTRATIVOS </a:t>
            </a:r>
            <a:r>
              <a:rPr lang="es-CO" sz="4400" b="1" dirty="0" smtClean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OFICIALES.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741D4C-3F7F-4FE3-B36F-D8590AEF2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0001" y="2939747"/>
            <a:ext cx="5166399" cy="20397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3000" dirty="0">
                <a:latin typeface="Arial Narrow" panose="020B0606020202030204" pitchFamily="34" charset="0"/>
              </a:rPr>
              <a:t>La Dirección Administrativa deberá definir un protocolo para la presentación de quejas por parte de los docentes y  directivos.</a:t>
            </a:r>
            <a:endParaRPr lang="es-CO" sz="3000" dirty="0">
              <a:latin typeface="Arial Narrow" panose="020B060602020203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3C72B00-C110-4834-AAA7-057D3DFAF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1601" y="2395265"/>
            <a:ext cx="4116701" cy="31287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32540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1DDA62-2D01-4E1B-9D4E-BBE9030C4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118" y="133814"/>
            <a:ext cx="10240697" cy="1427355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44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TRASLADOS A CONTROL INTERNO </a:t>
            </a:r>
            <a:r>
              <a:rPr lang="es-CO" sz="4400" b="1" dirty="0" smtClean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DISCIPLINARIO</a:t>
            </a:r>
            <a:endParaRPr lang="es-CO" sz="44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56449C-7E4E-496E-AF39-52FB0A194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4487" y="2544213"/>
            <a:ext cx="5306371" cy="245153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3000" dirty="0"/>
              <a:t>Todos los traslados a la Oficina de Control Interno disciplinario deberán salir del Grupo de Trabajo de Inspección y Vigilancia.</a:t>
            </a:r>
            <a:endParaRPr lang="es-CO" sz="30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DE2154F-B13F-4D32-A131-FDFB658D7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873" y="2287139"/>
            <a:ext cx="3988541" cy="27755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080381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42538B-04B4-4B81-B810-08C9FD780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638" y="135426"/>
            <a:ext cx="10300328" cy="114300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44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EJECUCIÓN DE LA ASISTENCIA </a:t>
            </a:r>
            <a:r>
              <a:rPr lang="es-CO" sz="4400" b="1" dirty="0" smtClean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TÉCNICA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4F4136-A369-4063-96DA-6FC8FE6CF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9178" y="2698410"/>
            <a:ext cx="5100161" cy="185128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3000" dirty="0"/>
              <a:t>Cada director y líder de grupo procederá a organizar la asistencia técnica conforme al cronograma aprobado.</a:t>
            </a:r>
            <a:endParaRPr lang="es-CO" sz="3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A203CB7-32D6-45B0-9789-C5811F3D9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2319" y="1992285"/>
            <a:ext cx="3999332" cy="3720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4456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D61345-060B-4F29-A50A-FC1026449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5783" y="301083"/>
            <a:ext cx="10173789" cy="114300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4400" b="1" dirty="0" smtClean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LINEAMIENTOS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2F1970-ACC1-43BB-A5FF-D217ABDFD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8921" y="2004008"/>
            <a:ext cx="5478777" cy="342235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3000" dirty="0"/>
              <a:t>Cada director y los líderes de los Grupos de Trabajo de Planeación e Inspección y Vigilancia deberán emitir los lineamientos necesarios para orientar a los sujetos vigilados respecto a la aplicación de la normatividad.</a:t>
            </a:r>
            <a:endParaRPr lang="es-CO" sz="3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632E20B-CA29-444B-A67D-3A6811F1D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070" y="2168693"/>
            <a:ext cx="4880398" cy="32576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18120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365FA7-BC99-4F9A-9B37-91941A092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77" y="156117"/>
            <a:ext cx="10969943" cy="1407293"/>
          </a:xfrm>
        </p:spPr>
        <p:txBody>
          <a:bodyPr>
            <a:noAutofit/>
          </a:bodyPr>
          <a:lstStyle/>
          <a:p>
            <a:r>
              <a:rPr lang="es-CO" sz="44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INFORME DE </a:t>
            </a:r>
            <a:r>
              <a:rPr lang="es-CO" sz="4400" b="1" dirty="0" smtClean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ACTIVIDADES ASOCIACIÓN DE PADRES DE FAMILIA</a:t>
            </a:r>
            <a:endParaRPr lang="es-CO" sz="4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494283-3967-4883-ABFB-FD50B5FBA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350" y="2461279"/>
            <a:ext cx="5416718" cy="272717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3000" dirty="0"/>
              <a:t>El presidente de la Asociación deberá remitir semestralmente al Grupo de Trabajo de Inspección y Vigilancia, un informe que dé cuenta de su gestión académica.</a:t>
            </a:r>
            <a:endParaRPr lang="es-CO" sz="30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E21026D-726C-452E-B1A5-189EA84F3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7651" y="2375210"/>
            <a:ext cx="3870738" cy="28993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34612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800A6D-E1B7-452D-8AC5-F95DF45A4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59" y="89210"/>
            <a:ext cx="11380999" cy="121548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44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TRÁMITE PARA EXPEDICIÓN DE LA LICENCIA DE </a:t>
            </a:r>
            <a:r>
              <a:rPr lang="es-CO" sz="4400" b="1" dirty="0" smtClean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FUNCIONAMIENTO</a:t>
            </a:r>
            <a:endParaRPr lang="es-CO" sz="4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B26B49-E290-454D-928B-2BF8A668C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4647" y="2037603"/>
            <a:ext cx="7895063" cy="35268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800" dirty="0"/>
              <a:t>Se deberá presentar una solicitud formal ante el Grupo de Trabajo de Inspección y Vigilancia de manera presencial, por escrito enviado por intermedio de las empresas de correo o radicados. </a:t>
            </a:r>
            <a:endParaRPr lang="es-ES" sz="2800" dirty="0" smtClean="0"/>
          </a:p>
          <a:p>
            <a:pPr marL="0" indent="0" algn="just">
              <a:buNone/>
            </a:pPr>
            <a:endParaRPr lang="es-ES" sz="2800" dirty="0"/>
          </a:p>
          <a:p>
            <a:pPr algn="just"/>
            <a:r>
              <a:rPr lang="es-ES" sz="2800" dirty="0" smtClean="0"/>
              <a:t>Primer </a:t>
            </a:r>
            <a:r>
              <a:rPr lang="es-ES" sz="2800" dirty="0"/>
              <a:t>semestre: entre el 1 y el 31 de enero.</a:t>
            </a:r>
          </a:p>
          <a:p>
            <a:pPr algn="just"/>
            <a:r>
              <a:rPr lang="es-ES" sz="2800" dirty="0"/>
              <a:t>Segundo semestre: entre el 1 y el 30 de julio</a:t>
            </a:r>
            <a:r>
              <a:rPr lang="es-ES" sz="2800" dirty="0" smtClean="0"/>
              <a:t>.</a:t>
            </a:r>
            <a:endParaRPr lang="es-CO" sz="28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48A9382-2C80-40A2-9E4D-0E028672A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07" y="2347273"/>
            <a:ext cx="3293140" cy="29075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72715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9DB1B4-76CD-4064-80F7-766BCBB65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8222" y="2318554"/>
            <a:ext cx="5440998" cy="28667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800" dirty="0"/>
              <a:t>Los conceptos serán expedidos así:</a:t>
            </a:r>
          </a:p>
          <a:p>
            <a:pPr marL="0" indent="0">
              <a:buNone/>
            </a:pPr>
            <a:endParaRPr lang="es-ES" sz="2800" dirty="0"/>
          </a:p>
          <a:p>
            <a:pPr marL="457200" indent="-457200">
              <a:buFont typeface="+mj-lt"/>
              <a:buAutoNum type="arabicPeriod"/>
            </a:pPr>
            <a:r>
              <a:rPr lang="es-ES" sz="2800" dirty="0"/>
              <a:t>Dirección de </a:t>
            </a:r>
            <a:r>
              <a:rPr lang="es-ES" sz="2800" dirty="0" smtClean="0"/>
              <a:t>Calidad.</a:t>
            </a:r>
            <a:endParaRPr lang="es-ES" sz="2800" dirty="0"/>
          </a:p>
          <a:p>
            <a:pPr marL="457200" indent="-457200">
              <a:buFont typeface="+mj-lt"/>
              <a:buAutoNum type="arabicPeriod"/>
            </a:pPr>
            <a:r>
              <a:rPr lang="es-ES" sz="2800" dirty="0"/>
              <a:t>Dirección </a:t>
            </a:r>
            <a:r>
              <a:rPr lang="es-ES" sz="2800" dirty="0" smtClean="0"/>
              <a:t>Administrativa.</a:t>
            </a:r>
            <a:endParaRPr lang="es-ES" sz="2800" dirty="0"/>
          </a:p>
          <a:p>
            <a:pPr marL="457200" indent="-457200">
              <a:buFont typeface="+mj-lt"/>
              <a:buAutoNum type="arabicPeriod"/>
            </a:pPr>
            <a:r>
              <a:rPr lang="es-ES" sz="2800" dirty="0"/>
              <a:t>Dirección de </a:t>
            </a:r>
            <a:r>
              <a:rPr lang="es-ES" sz="2800" dirty="0" smtClean="0"/>
              <a:t>Cobertura.</a:t>
            </a:r>
            <a:endParaRPr lang="es-ES" sz="2800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DFD8162-12B2-4F34-97C0-7C4B9DE95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3410" y="245140"/>
            <a:ext cx="9125575" cy="1143000"/>
          </a:xfrm>
        </p:spPr>
        <p:txBody>
          <a:bodyPr>
            <a:noAutofit/>
          </a:bodyPr>
          <a:lstStyle/>
          <a:p>
            <a:r>
              <a:rPr lang="es-CO" sz="44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CONCEPTOS </a:t>
            </a:r>
            <a:r>
              <a:rPr lang="es-CO" sz="4400" b="1" dirty="0" smtClean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TÉCNICOS EN EL TRÁMITE DE LA LICENCIA</a:t>
            </a:r>
            <a:endParaRPr lang="es-CO" sz="4400" dirty="0">
              <a:latin typeface="Arial Narrow" panose="020B0606020202030204" pitchFamily="34" charset="0"/>
            </a:endParaRPr>
          </a:p>
        </p:txBody>
      </p:sp>
      <p:sp>
        <p:nvSpPr>
          <p:cNvPr id="6" name="Rectángulo: esquinas diagonales cortadas 5">
            <a:extLst>
              <a:ext uri="{FF2B5EF4-FFF2-40B4-BE49-F238E27FC236}">
                <a16:creationId xmlns:a16="http://schemas.microsoft.com/office/drawing/2014/main" id="{9C15DEB0-FA23-43EC-AD85-8F273C7AF199}"/>
              </a:ext>
            </a:extLst>
          </p:cNvPr>
          <p:cNvSpPr/>
          <p:nvPr/>
        </p:nvSpPr>
        <p:spPr>
          <a:xfrm>
            <a:off x="6883027" y="2430064"/>
            <a:ext cx="4245635" cy="2595717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/>
              <a:t>Las dependencias encargadas de expedir el concepto contarán con el término de dos meses para estudiar la documentación.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3262434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>
            <a:extLst>
              <a:ext uri="{FF2B5EF4-FFF2-40B4-BE49-F238E27FC236}">
                <a16:creationId xmlns:a16="http://schemas.microsoft.com/office/drawing/2014/main" id="{E48A39AA-2B64-45B6-90B3-0C3B9C17DDE3}"/>
              </a:ext>
            </a:extLst>
          </p:cNvPr>
          <p:cNvSpPr txBox="1">
            <a:spLocks/>
          </p:cNvSpPr>
          <p:nvPr/>
        </p:nvSpPr>
        <p:spPr>
          <a:xfrm>
            <a:off x="1824906" y="316000"/>
            <a:ext cx="8928570" cy="693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s-ES" sz="4400" b="1" dirty="0">
                <a:solidFill>
                  <a:srgbClr val="FF0000"/>
                </a:solidFill>
                <a:latin typeface="Arial Narrow" panose="020B0606020202030204" pitchFamily="34" charset="0"/>
                <a:cs typeface="Flama-Medium"/>
              </a:rPr>
              <a:t>ESTRUCTURA DEL REGLAMENTO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90F0A5-6112-4C1E-A676-D2DDB3580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629" y="1614592"/>
            <a:ext cx="7883911" cy="4172891"/>
          </a:xfrm>
        </p:spPr>
        <p:txBody>
          <a:bodyPr>
            <a:normAutofit/>
          </a:bodyPr>
          <a:lstStyle/>
          <a:p>
            <a:pPr algn="just"/>
            <a:r>
              <a:rPr lang="es-CO" sz="2800" b="1" dirty="0"/>
              <a:t>Parte I: </a:t>
            </a:r>
            <a:r>
              <a:rPr lang="es-CO" sz="2800" dirty="0" smtClean="0"/>
              <a:t>Organización de la inspección y vigilancia</a:t>
            </a:r>
          </a:p>
          <a:p>
            <a:pPr algn="just"/>
            <a:r>
              <a:rPr lang="es-CO" sz="2800" b="1" dirty="0" smtClean="0"/>
              <a:t>Parte </a:t>
            </a:r>
            <a:r>
              <a:rPr lang="es-CO" sz="2800" b="1" dirty="0"/>
              <a:t>II: </a:t>
            </a:r>
            <a:r>
              <a:rPr lang="es-CO" sz="2800" dirty="0" smtClean="0"/>
              <a:t>Establecimientos educativos</a:t>
            </a:r>
          </a:p>
          <a:p>
            <a:pPr algn="just"/>
            <a:r>
              <a:rPr lang="es-CO" sz="2800" b="1" dirty="0" smtClean="0"/>
              <a:t>Parte </a:t>
            </a:r>
            <a:r>
              <a:rPr lang="es-CO" sz="2800" b="1" dirty="0"/>
              <a:t>III: </a:t>
            </a:r>
            <a:r>
              <a:rPr lang="es-CO" sz="2800" dirty="0" smtClean="0"/>
              <a:t>Operatividad de la inspección y vigilancia</a:t>
            </a:r>
          </a:p>
          <a:p>
            <a:pPr algn="just"/>
            <a:r>
              <a:rPr lang="es-CO" sz="2800" b="1" dirty="0" smtClean="0"/>
              <a:t>Parte </a:t>
            </a:r>
            <a:r>
              <a:rPr lang="es-CO" sz="2800" b="1" dirty="0"/>
              <a:t>IV: </a:t>
            </a:r>
            <a:r>
              <a:rPr lang="es-CO" sz="2800" dirty="0" smtClean="0"/>
              <a:t>Quejas y reclamos</a:t>
            </a:r>
          </a:p>
          <a:p>
            <a:pPr algn="just"/>
            <a:r>
              <a:rPr lang="es-CO" sz="2800" b="1" dirty="0" smtClean="0"/>
              <a:t>Parte </a:t>
            </a:r>
            <a:r>
              <a:rPr lang="es-CO" sz="2800" b="1" dirty="0"/>
              <a:t>V: </a:t>
            </a:r>
            <a:r>
              <a:rPr lang="es-CO" sz="2800" dirty="0" smtClean="0"/>
              <a:t>Asistencia técnica</a:t>
            </a:r>
          </a:p>
          <a:p>
            <a:pPr algn="just"/>
            <a:r>
              <a:rPr lang="es-CO" sz="2800" b="1" dirty="0" smtClean="0"/>
              <a:t>Parte </a:t>
            </a:r>
            <a:r>
              <a:rPr lang="es-CO" sz="2800" b="1" dirty="0"/>
              <a:t>VI: </a:t>
            </a:r>
            <a:r>
              <a:rPr lang="es-CO" sz="2800" dirty="0" smtClean="0"/>
              <a:t>Asociaciones de padres de familia</a:t>
            </a:r>
          </a:p>
          <a:p>
            <a:pPr algn="just"/>
            <a:r>
              <a:rPr lang="es-CO" sz="2800" b="1" dirty="0" smtClean="0"/>
              <a:t>Parte </a:t>
            </a:r>
            <a:r>
              <a:rPr lang="es-CO" sz="2800" b="1" dirty="0"/>
              <a:t>VII: </a:t>
            </a:r>
            <a:r>
              <a:rPr lang="es-CO" sz="2800" dirty="0" smtClean="0"/>
              <a:t>Licencias de funcionamiento</a:t>
            </a:r>
          </a:p>
          <a:p>
            <a:pPr algn="just"/>
            <a:r>
              <a:rPr lang="es-CO" sz="2800" b="1" dirty="0" smtClean="0"/>
              <a:t>Parte </a:t>
            </a:r>
            <a:r>
              <a:rPr lang="es-CO" sz="2800" b="1" dirty="0"/>
              <a:t>VIII: </a:t>
            </a:r>
            <a:r>
              <a:rPr lang="es-CO" sz="2800" dirty="0" smtClean="0"/>
              <a:t>Disposiciones finales</a:t>
            </a:r>
            <a:endParaRPr lang="es-CO" sz="2800" dirty="0"/>
          </a:p>
        </p:txBody>
      </p:sp>
      <p:pic>
        <p:nvPicPr>
          <p:cNvPr id="4" name="Picture 4" descr="AUDITORIA Y CONTROL INTERNO: PRINCIPIOS BASICOS DEL CONTROL">
            <a:extLst>
              <a:ext uri="{FF2B5EF4-FFF2-40B4-BE49-F238E27FC236}">
                <a16:creationId xmlns:a16="http://schemas.microsoft.com/office/drawing/2014/main" id="{167E5CB6-BEB1-4926-8F74-9689FF42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266" y="2030578"/>
            <a:ext cx="3708261" cy="343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1901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E52A29-0F7F-4DB0-A568-364B84B0B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982" y="132079"/>
            <a:ext cx="8779887" cy="1284125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44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REGLAMENTACIÓN DE INFORMES Y </a:t>
            </a:r>
            <a:r>
              <a:rPr lang="es-CO" sz="4400" b="1" dirty="0" smtClean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REPORTES</a:t>
            </a:r>
            <a:endParaRPr lang="es-CO" sz="48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E943964-3CD1-4CCA-9ECE-468D9ADB8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685" y="2299610"/>
            <a:ext cx="4495654" cy="30866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ángulo 2"/>
          <p:cNvSpPr/>
          <p:nvPr/>
        </p:nvSpPr>
        <p:spPr>
          <a:xfrm>
            <a:off x="5660942" y="2134776"/>
            <a:ext cx="57837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Cada dirección debe reglamentar </a:t>
            </a:r>
            <a:r>
              <a:rPr lang="es-ES" dirty="0"/>
              <a:t>los informes y reportes que deben presentar los sujetos vigilados para efectos de ejercer las operaciones de seguimiento, evaluación y asesoría, conforme a las normas vigentes, esto con el fin garantizar la aplicación del debido proceso y establecer reglas claras para la presentación de los informes y reportes.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681483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3F8983-4966-45A2-A3B9-7C397C5DC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372" y="276437"/>
            <a:ext cx="10969943" cy="1143000"/>
          </a:xfrm>
        </p:spPr>
        <p:txBody>
          <a:bodyPr>
            <a:normAutofit/>
          </a:bodyPr>
          <a:lstStyle/>
          <a:p>
            <a:r>
              <a:rPr lang="es-CO" sz="44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JORNADAS DE </a:t>
            </a:r>
            <a:r>
              <a:rPr lang="es-CO" sz="4400" b="1" dirty="0" smtClean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INDUCCIÓN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81C3B5-F8E7-4C5D-88DD-6058F7BE4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540" y="1767466"/>
            <a:ext cx="5717616" cy="369662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800" dirty="0"/>
              <a:t>La Secretaría de Educación incluirá la socialización del reglamento en los procesos de inducción para el personal docente</a:t>
            </a:r>
            <a:r>
              <a:rPr lang="es-ES" sz="2800" dirty="0" smtClean="0"/>
              <a:t>.</a:t>
            </a:r>
          </a:p>
          <a:p>
            <a:pPr marL="0" indent="0" algn="just">
              <a:buNone/>
            </a:pPr>
            <a:endParaRPr lang="es-ES" sz="2800" dirty="0"/>
          </a:p>
          <a:p>
            <a:pPr marL="0" indent="0" algn="just">
              <a:buNone/>
            </a:pPr>
            <a:r>
              <a:rPr lang="es-ES" sz="2800" dirty="0"/>
              <a:t>El Grupo de Trabajo de Inspección y Vigilancia organizará la inducción para los nuevos sujetos vigilados </a:t>
            </a:r>
            <a:r>
              <a:rPr lang="es-ES" sz="2800" dirty="0" smtClean="0"/>
              <a:t>privados.</a:t>
            </a:r>
            <a:endParaRPr lang="es-CO" sz="2800" dirty="0"/>
          </a:p>
        </p:txBody>
      </p:sp>
      <p:pic>
        <p:nvPicPr>
          <p:cNvPr id="6" name="Picture 2" descr="23 Actividades clave de supervisión del Consejo de Administración según  COSO III">
            <a:extLst>
              <a:ext uri="{FF2B5EF4-FFF2-40B4-BE49-F238E27FC236}">
                <a16:creationId xmlns:a16="http://schemas.microsoft.com/office/drawing/2014/main" id="{3C824732-0413-4E14-8934-93BC75B5A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772" y="2120935"/>
            <a:ext cx="4559589" cy="303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805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6F1BCF7-8F9D-41F5-9BD9-24026A2F3CB4}"/>
              </a:ext>
            </a:extLst>
          </p:cNvPr>
          <p:cNvSpPr txBox="1"/>
          <p:nvPr/>
        </p:nvSpPr>
        <p:spPr>
          <a:xfrm>
            <a:off x="956915" y="230653"/>
            <a:ext cx="1027499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s-ES" sz="4000" b="1" dirty="0">
                <a:solidFill>
                  <a:srgbClr val="FF0000"/>
                </a:solidFill>
                <a:latin typeface="Arial Narrow" panose="020B0606020202030204" pitchFamily="34" charset="0"/>
                <a:cs typeface="Flama-Medium"/>
              </a:rPr>
              <a:t>RESPONSABLES DE LA FUNCIÓN DE INSPECCIÓN, VIGILANCIA Y CONTROL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169C49A-4F9E-4BC2-A0B4-2B05C62DA23D}"/>
              </a:ext>
            </a:extLst>
          </p:cNvPr>
          <p:cNvSpPr txBox="1"/>
          <p:nvPr/>
        </p:nvSpPr>
        <p:spPr>
          <a:xfrm>
            <a:off x="4958649" y="1884376"/>
            <a:ext cx="677243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3200" dirty="0"/>
              <a:t>Corresponde a todas la dependencias de la Secretaria de Educación Departamental, en cabeza del secretario de despacho, sus directores y los lideres de los grupos de trabajo ejercer la función de inspección, vigilancia y control a la prestación del servicio educativo.</a:t>
            </a:r>
          </a:p>
        </p:txBody>
      </p:sp>
      <p:pic>
        <p:nvPicPr>
          <p:cNvPr id="1026" name="Picture 2" descr="Asume nuevo director Técnico de Calidad Educativa en la Secretaría de  Educación de Casanare – Las Chivas Del ll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50" y="2285994"/>
            <a:ext cx="4779052" cy="283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840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>
            <a:extLst>
              <a:ext uri="{FF2B5EF4-FFF2-40B4-BE49-F238E27FC236}">
                <a16:creationId xmlns:a16="http://schemas.microsoft.com/office/drawing/2014/main" id="{18FE549C-5C9C-49E0-9D0F-3BF68FB7AA44}"/>
              </a:ext>
            </a:extLst>
          </p:cNvPr>
          <p:cNvSpPr txBox="1">
            <a:spLocks/>
          </p:cNvSpPr>
          <p:nvPr/>
        </p:nvSpPr>
        <p:spPr>
          <a:xfrm>
            <a:off x="1738106" y="451543"/>
            <a:ext cx="8712612" cy="5966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s-ES" sz="4400" b="1" dirty="0">
                <a:solidFill>
                  <a:srgbClr val="FF0000"/>
                </a:solidFill>
                <a:latin typeface="Arial Narrow" panose="020B0606020202030204" pitchFamily="34" charset="0"/>
                <a:cs typeface="Flama-Medium"/>
              </a:rPr>
              <a:t>ENFOQUE PREVENTIVO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F28AF7C-1386-4EF2-B4CE-03B4010781D2}"/>
              </a:ext>
            </a:extLst>
          </p:cNvPr>
          <p:cNvSpPr txBox="1"/>
          <p:nvPr/>
        </p:nvSpPr>
        <p:spPr>
          <a:xfrm>
            <a:off x="418508" y="2015581"/>
            <a:ext cx="660727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dirty="0"/>
              <a:t>Los responsables de ejercer la función de inspección y vigilancia adelantarán las operaciones que les corresponda conforme </a:t>
            </a:r>
            <a:r>
              <a:rPr lang="es-CO" sz="2800" dirty="0" smtClean="0"/>
              <a:t>al reglamento</a:t>
            </a:r>
            <a:r>
              <a:rPr lang="es-CO" sz="2800" dirty="0"/>
              <a:t>, </a:t>
            </a:r>
            <a:r>
              <a:rPr lang="es-CO" sz="2800" u="sng" dirty="0" smtClean="0"/>
              <a:t>buscando </a:t>
            </a:r>
            <a:r>
              <a:rPr lang="es-CO" sz="2800" u="sng" dirty="0"/>
              <a:t>prevenir la ocurrencia de cualquier situación que pueda afectar de manera negativa la debida y continua prestación de los servicios </a:t>
            </a:r>
            <a:r>
              <a:rPr lang="es-CO" sz="2800" dirty="0"/>
              <a:t>a cargo de los sujetos vigilados.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A1D6BC6-7C9D-4410-941E-AB42E498A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691" y="1948675"/>
            <a:ext cx="4128703" cy="38133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8302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E992BD7-E568-4DAC-8D8A-FCC591219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964" y="1210089"/>
            <a:ext cx="3403524" cy="22356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7FC0E979-E279-4DCB-B7D3-6694B981ABC6}"/>
              </a:ext>
            </a:extLst>
          </p:cNvPr>
          <p:cNvSpPr txBox="1">
            <a:spLocks/>
          </p:cNvSpPr>
          <p:nvPr/>
        </p:nvSpPr>
        <p:spPr>
          <a:xfrm>
            <a:off x="1266157" y="202316"/>
            <a:ext cx="9656510" cy="7078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4400" b="1" dirty="0">
                <a:solidFill>
                  <a:srgbClr val="FF0000"/>
                </a:solidFill>
                <a:latin typeface="Arial Narrow" panose="020B0606020202030204" pitchFamily="34" charset="0"/>
                <a:cs typeface="Flama-Medium"/>
              </a:rPr>
              <a:t>SUJETOS VIGILADOS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9E915BE-3ACE-4C64-8BB7-9C6056589581}"/>
              </a:ext>
            </a:extLst>
          </p:cNvPr>
          <p:cNvSpPr txBox="1"/>
          <p:nvPr/>
        </p:nvSpPr>
        <p:spPr>
          <a:xfrm>
            <a:off x="357109" y="1349723"/>
            <a:ext cx="11474605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>
              <a:buFont typeface="+mj-lt"/>
              <a:buAutoNum type="arabicPeriod"/>
            </a:pPr>
            <a:r>
              <a:rPr lang="es-CO" sz="2600" dirty="0"/>
              <a:t>Alfabetización.</a:t>
            </a:r>
          </a:p>
          <a:p>
            <a:pPr marL="457200" indent="-457200" algn="r">
              <a:buFont typeface="+mj-lt"/>
              <a:buAutoNum type="arabicPeriod"/>
            </a:pPr>
            <a:r>
              <a:rPr lang="es-CO" sz="2600" dirty="0"/>
              <a:t>Etnoeducación.</a:t>
            </a:r>
          </a:p>
          <a:p>
            <a:pPr marL="5333147" lvl="8" indent="-457200" algn="r">
              <a:buFont typeface="+mj-lt"/>
              <a:buAutoNum type="arabicPeriod"/>
            </a:pPr>
            <a:r>
              <a:rPr lang="es-CO" sz="2600" dirty="0"/>
              <a:t>Educación inicial.</a:t>
            </a:r>
          </a:p>
          <a:p>
            <a:pPr marL="457200" indent="-457200" algn="r">
              <a:buFont typeface="+mj-lt"/>
              <a:buAutoNum type="arabicPeriod"/>
            </a:pPr>
            <a:r>
              <a:rPr lang="es-CO" sz="2600" dirty="0"/>
              <a:t>Educación informal.</a:t>
            </a:r>
          </a:p>
          <a:p>
            <a:pPr marL="457200" indent="-457200" algn="r">
              <a:buFont typeface="+mj-lt"/>
              <a:buAutoNum type="arabicPeriod"/>
            </a:pPr>
            <a:r>
              <a:rPr lang="es-CO" sz="2600" dirty="0"/>
              <a:t>Formación de adultos.</a:t>
            </a:r>
          </a:p>
          <a:p>
            <a:pPr marL="457200" indent="-457200" algn="r">
              <a:buFont typeface="+mj-lt"/>
              <a:buAutoNum type="arabicPeriod"/>
            </a:pPr>
            <a:r>
              <a:rPr lang="es-CO" sz="2600" dirty="0"/>
              <a:t>Educación para el trabajo y el desarrollo humano.</a:t>
            </a:r>
          </a:p>
          <a:p>
            <a:pPr marL="457200" indent="-457200" algn="r">
              <a:buFont typeface="+mj-lt"/>
              <a:buAutoNum type="arabicPeriod"/>
            </a:pPr>
            <a:r>
              <a:rPr lang="es-CO" sz="2600" dirty="0"/>
              <a:t>Educación formal en los niveles de preescolar, básica y media.</a:t>
            </a:r>
          </a:p>
          <a:p>
            <a:pPr marL="457200" indent="-457200" algn="r">
              <a:buFont typeface="+mj-lt"/>
              <a:buAutoNum type="arabicPeriod"/>
            </a:pPr>
            <a:r>
              <a:rPr lang="es-CO" sz="2600" dirty="0"/>
              <a:t>Ciclo complementario para la formación de normalistas superiores.</a:t>
            </a:r>
          </a:p>
          <a:p>
            <a:pPr marL="457200" indent="-457200" algn="r">
              <a:buFont typeface="+mj-lt"/>
              <a:buAutoNum type="arabicPeriod"/>
            </a:pPr>
            <a:r>
              <a:rPr lang="es-CO" sz="2600" dirty="0"/>
              <a:t>Modelos flexibles aprobados por el Ministerio de Educación Nacional.</a:t>
            </a:r>
          </a:p>
          <a:p>
            <a:pPr marL="457200" indent="-457200" algn="r">
              <a:buFont typeface="+mj-lt"/>
              <a:buAutoNum type="arabicPeriod"/>
            </a:pPr>
            <a:r>
              <a:rPr lang="es-ES" sz="2200" dirty="0"/>
              <a:t>Servicio educativo en el marco del Sistema de Responsabilidad Penal para adolescentes (SRPA).</a:t>
            </a:r>
          </a:p>
          <a:p>
            <a:pPr marL="457200" indent="-457200" algn="r">
              <a:buFont typeface="+mj-lt"/>
              <a:buAutoNum type="arabicPeriod"/>
            </a:pPr>
            <a:r>
              <a:rPr lang="es-ES" sz="2200" dirty="0"/>
              <a:t>Apoyo académico especial en educación formal en los niveles de educación </a:t>
            </a:r>
            <a:r>
              <a:rPr lang="es-ES" sz="2200" dirty="0" smtClean="0"/>
              <a:t>P.B.M.</a:t>
            </a:r>
            <a:endParaRPr lang="es-CO" sz="2200" dirty="0"/>
          </a:p>
        </p:txBody>
      </p:sp>
    </p:spTree>
    <p:extLst>
      <p:ext uri="{BB962C8B-B14F-4D97-AF65-F5344CB8AC3E}">
        <p14:creationId xmlns:p14="http://schemas.microsoft.com/office/powerpoint/2010/main" val="3877699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o 22">
            <a:extLst>
              <a:ext uri="{FF2B5EF4-FFF2-40B4-BE49-F238E27FC236}">
                <a16:creationId xmlns:a16="http://schemas.microsoft.com/office/drawing/2014/main" id="{3DA9ECE6-0CBF-4D62-988F-3E6D9F6510A8}"/>
              </a:ext>
            </a:extLst>
          </p:cNvPr>
          <p:cNvGrpSpPr/>
          <p:nvPr/>
        </p:nvGrpSpPr>
        <p:grpSpPr>
          <a:xfrm>
            <a:off x="1194791" y="1520544"/>
            <a:ext cx="8605930" cy="4640270"/>
            <a:chOff x="477684" y="1274357"/>
            <a:chExt cx="8605930" cy="4640270"/>
          </a:xfrm>
        </p:grpSpPr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6A6A8154-D038-4464-82BD-565E06F23FCC}"/>
                </a:ext>
              </a:extLst>
            </p:cNvPr>
            <p:cNvGrpSpPr/>
            <p:nvPr/>
          </p:nvGrpSpPr>
          <p:grpSpPr>
            <a:xfrm>
              <a:off x="477684" y="1274357"/>
              <a:ext cx="8605930" cy="4640270"/>
              <a:chOff x="513809" y="1271909"/>
              <a:chExt cx="8605930" cy="4640270"/>
            </a:xfrm>
          </p:grpSpPr>
          <p:sp>
            <p:nvSpPr>
              <p:cNvPr id="5" name="Elipse 4">
                <a:extLst>
                  <a:ext uri="{FF2B5EF4-FFF2-40B4-BE49-F238E27FC236}">
                    <a16:creationId xmlns:a16="http://schemas.microsoft.com/office/drawing/2014/main" id="{84E5ECF6-8F02-4806-886B-812A693BD0BC}"/>
                  </a:ext>
                </a:extLst>
              </p:cNvPr>
              <p:cNvSpPr/>
              <p:nvPr/>
            </p:nvSpPr>
            <p:spPr>
              <a:xfrm>
                <a:off x="2353049" y="1416883"/>
                <a:ext cx="4757469" cy="4340973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6" name="Elipse 5">
                <a:extLst>
                  <a:ext uri="{FF2B5EF4-FFF2-40B4-BE49-F238E27FC236}">
                    <a16:creationId xmlns:a16="http://schemas.microsoft.com/office/drawing/2014/main" id="{A27B590F-260D-4DDC-9442-B3043E96F8F5}"/>
                  </a:ext>
                </a:extLst>
              </p:cNvPr>
              <p:cNvSpPr/>
              <p:nvPr/>
            </p:nvSpPr>
            <p:spPr>
              <a:xfrm>
                <a:off x="4009660" y="2884959"/>
                <a:ext cx="1529964" cy="1360595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65F8733F-3EC7-40D5-AABC-E597392A6E0A}"/>
                  </a:ext>
                </a:extLst>
              </p:cNvPr>
              <p:cNvSpPr txBox="1"/>
              <p:nvPr/>
            </p:nvSpPr>
            <p:spPr>
              <a:xfrm>
                <a:off x="3184466" y="2038435"/>
                <a:ext cx="611236" cy="3108543"/>
              </a:xfrm>
              <a:prstGeom prst="rect">
                <a:avLst/>
              </a:prstGeom>
              <a:solidFill>
                <a:srgbClr val="FF99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</a:t>
                </a:r>
              </a:p>
              <a:p>
                <a:pPr algn="ctr"/>
                <a:r>
                  <a:rPr lang="es-CO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</a:t>
                </a:r>
              </a:p>
              <a:p>
                <a:pPr algn="ctr"/>
                <a:r>
                  <a:rPr lang="es-CO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</a:t>
                </a:r>
              </a:p>
              <a:p>
                <a:pPr algn="ctr"/>
                <a:r>
                  <a:rPr lang="es-CO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</a:t>
                </a:r>
              </a:p>
              <a:p>
                <a:pPr algn="ctr"/>
                <a:r>
                  <a:rPr lang="es-CO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</a:t>
                </a:r>
              </a:p>
              <a:p>
                <a:pPr algn="ctr"/>
                <a:r>
                  <a:rPr lang="es-CO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</a:t>
                </a:r>
              </a:p>
              <a:p>
                <a:pPr algn="ctr"/>
                <a:r>
                  <a:rPr lang="es-CO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</a:t>
                </a:r>
              </a:p>
            </p:txBody>
          </p:sp>
          <p:cxnSp>
            <p:nvCxnSpPr>
              <p:cNvPr id="8" name="Conector recto 7">
                <a:extLst>
                  <a:ext uri="{FF2B5EF4-FFF2-40B4-BE49-F238E27FC236}">
                    <a16:creationId xmlns:a16="http://schemas.microsoft.com/office/drawing/2014/main" id="{014F015D-D849-4BA5-9A2B-DB98C7F81522}"/>
                  </a:ext>
                </a:extLst>
              </p:cNvPr>
              <p:cNvCxnSpPr>
                <a:stCxn id="5" idx="0"/>
                <a:endCxn id="6" idx="0"/>
              </p:cNvCxnSpPr>
              <p:nvPr/>
            </p:nvCxnSpPr>
            <p:spPr>
              <a:xfrm>
                <a:off x="4731784" y="1416883"/>
                <a:ext cx="42858" cy="146807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Conector recto 8">
                <a:extLst>
                  <a:ext uri="{FF2B5EF4-FFF2-40B4-BE49-F238E27FC236}">
                    <a16:creationId xmlns:a16="http://schemas.microsoft.com/office/drawing/2014/main" id="{2AF1807A-9E2E-417C-A1D3-D5B501940D93}"/>
                  </a:ext>
                </a:extLst>
              </p:cNvPr>
              <p:cNvCxnSpPr>
                <a:stCxn id="6" idx="4"/>
              </p:cNvCxnSpPr>
              <p:nvPr/>
            </p:nvCxnSpPr>
            <p:spPr>
              <a:xfrm flipH="1">
                <a:off x="4746072" y="4245554"/>
                <a:ext cx="28570" cy="151230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" name="Llamada de flecha a la izquierda 41">
                <a:extLst>
                  <a:ext uri="{FF2B5EF4-FFF2-40B4-BE49-F238E27FC236}">
                    <a16:creationId xmlns:a16="http://schemas.microsoft.com/office/drawing/2014/main" id="{DBC3BF9E-A2BD-4236-9985-7C668E6EB466}"/>
                  </a:ext>
                </a:extLst>
              </p:cNvPr>
              <p:cNvSpPr/>
              <p:nvPr/>
            </p:nvSpPr>
            <p:spPr>
              <a:xfrm>
                <a:off x="1753315" y="1434243"/>
                <a:ext cx="536996" cy="4310949"/>
              </a:xfrm>
              <a:prstGeom prst="leftArrowCallout">
                <a:avLst>
                  <a:gd name="adj1" fmla="val 17617"/>
                  <a:gd name="adj2" fmla="val 26022"/>
                  <a:gd name="adj3" fmla="val 49673"/>
                  <a:gd name="adj4" fmla="val 18261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1" name="Llamada de flecha a la derecha 42">
                <a:extLst>
                  <a:ext uri="{FF2B5EF4-FFF2-40B4-BE49-F238E27FC236}">
                    <a16:creationId xmlns:a16="http://schemas.microsoft.com/office/drawing/2014/main" id="{8E1FE030-2220-4364-ABB8-EDA20AF83850}"/>
                  </a:ext>
                </a:extLst>
              </p:cNvPr>
              <p:cNvSpPr/>
              <p:nvPr/>
            </p:nvSpPr>
            <p:spPr>
              <a:xfrm>
                <a:off x="7154530" y="1434243"/>
                <a:ext cx="547778" cy="4323613"/>
              </a:xfrm>
              <a:prstGeom prst="rightArrowCallout">
                <a:avLst>
                  <a:gd name="adj1" fmla="val 17823"/>
                  <a:gd name="adj2" fmla="val 24476"/>
                  <a:gd name="adj3" fmla="val 51917"/>
                  <a:gd name="adj4" fmla="val 19095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2" name="Rectángulo redondeado 43">
                <a:extLst>
                  <a:ext uri="{FF2B5EF4-FFF2-40B4-BE49-F238E27FC236}">
                    <a16:creationId xmlns:a16="http://schemas.microsoft.com/office/drawing/2014/main" id="{6925CF8F-9E71-4FA8-BF98-03E9A0ACBC50}"/>
                  </a:ext>
                </a:extLst>
              </p:cNvPr>
              <p:cNvSpPr/>
              <p:nvPr/>
            </p:nvSpPr>
            <p:spPr>
              <a:xfrm>
                <a:off x="513809" y="2802418"/>
                <a:ext cx="1216321" cy="1587261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sz="1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Grupo de Inspección y Vigilancia</a:t>
                </a:r>
              </a:p>
            </p:txBody>
          </p:sp>
          <p:sp>
            <p:nvSpPr>
              <p:cNvPr id="13" name="Rectángulo redondeado 44">
                <a:extLst>
                  <a:ext uri="{FF2B5EF4-FFF2-40B4-BE49-F238E27FC236}">
                    <a16:creationId xmlns:a16="http://schemas.microsoft.com/office/drawing/2014/main" id="{8E1E4BCA-E55E-42B7-B655-AAAB0B68D33A}"/>
                  </a:ext>
                </a:extLst>
              </p:cNvPr>
              <p:cNvSpPr/>
              <p:nvPr/>
            </p:nvSpPr>
            <p:spPr>
              <a:xfrm>
                <a:off x="7724411" y="2863968"/>
                <a:ext cx="1395328" cy="1587261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sz="1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Otras Dependencias de la SEC</a:t>
                </a:r>
              </a:p>
            </p:txBody>
          </p:sp>
          <p:sp>
            <p:nvSpPr>
              <p:cNvPr id="14" name="Menos 46">
                <a:extLst>
                  <a:ext uri="{FF2B5EF4-FFF2-40B4-BE49-F238E27FC236}">
                    <a16:creationId xmlns:a16="http://schemas.microsoft.com/office/drawing/2014/main" id="{AEAAAAC4-6739-4935-BD67-3369BD8BDBC1}"/>
                  </a:ext>
                </a:extLst>
              </p:cNvPr>
              <p:cNvSpPr/>
              <p:nvPr/>
            </p:nvSpPr>
            <p:spPr>
              <a:xfrm>
                <a:off x="6661747" y="5517645"/>
                <a:ext cx="690113" cy="394534"/>
              </a:xfrm>
              <a:prstGeom prst="mathMinus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5" name="Menos 49">
                <a:extLst>
                  <a:ext uri="{FF2B5EF4-FFF2-40B4-BE49-F238E27FC236}">
                    <a16:creationId xmlns:a16="http://schemas.microsoft.com/office/drawing/2014/main" id="{6F2FC7BC-C638-4745-9E16-EFDCE38A215D}"/>
                  </a:ext>
                </a:extLst>
              </p:cNvPr>
              <p:cNvSpPr/>
              <p:nvPr/>
            </p:nvSpPr>
            <p:spPr>
              <a:xfrm>
                <a:off x="2106282" y="5510544"/>
                <a:ext cx="690113" cy="394534"/>
              </a:xfrm>
              <a:prstGeom prst="mathMinus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6" name="Menos 50">
                <a:extLst>
                  <a:ext uri="{FF2B5EF4-FFF2-40B4-BE49-F238E27FC236}">
                    <a16:creationId xmlns:a16="http://schemas.microsoft.com/office/drawing/2014/main" id="{419C5F56-8670-46C6-A80E-E5EAD721D1B9}"/>
                  </a:ext>
                </a:extLst>
              </p:cNvPr>
              <p:cNvSpPr/>
              <p:nvPr/>
            </p:nvSpPr>
            <p:spPr>
              <a:xfrm>
                <a:off x="6661746" y="1274357"/>
                <a:ext cx="690113" cy="394534"/>
              </a:xfrm>
              <a:prstGeom prst="mathMinus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7" name="Menos 51">
                <a:extLst>
                  <a:ext uri="{FF2B5EF4-FFF2-40B4-BE49-F238E27FC236}">
                    <a16:creationId xmlns:a16="http://schemas.microsoft.com/office/drawing/2014/main" id="{8244A524-109B-43F5-8DD4-21D8D522C016}"/>
                  </a:ext>
                </a:extLst>
              </p:cNvPr>
              <p:cNvSpPr/>
              <p:nvPr/>
            </p:nvSpPr>
            <p:spPr>
              <a:xfrm>
                <a:off x="2097654" y="1271909"/>
                <a:ext cx="690113" cy="394534"/>
              </a:xfrm>
              <a:prstGeom prst="mathMinus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8" name="Rectángulo redondeado 53">
                <a:extLst>
                  <a:ext uri="{FF2B5EF4-FFF2-40B4-BE49-F238E27FC236}">
                    <a16:creationId xmlns:a16="http://schemas.microsoft.com/office/drawing/2014/main" id="{3CB0C51C-6086-40EB-BA98-EEB54802DD8A}"/>
                  </a:ext>
                </a:extLst>
              </p:cNvPr>
              <p:cNvSpPr/>
              <p:nvPr/>
            </p:nvSpPr>
            <p:spPr>
              <a:xfrm>
                <a:off x="5602362" y="3288019"/>
                <a:ext cx="1411651" cy="620366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sz="1400" b="1" dirty="0">
                    <a:solidFill>
                      <a:schemeClr val="tx1"/>
                    </a:solidFill>
                  </a:rPr>
                  <a:t>Asesoría (Asistencia Técnica)</a:t>
                </a:r>
              </a:p>
            </p:txBody>
          </p:sp>
          <p:sp>
            <p:nvSpPr>
              <p:cNvPr id="19" name="Rectángulo redondeado 61">
                <a:extLst>
                  <a:ext uri="{FF2B5EF4-FFF2-40B4-BE49-F238E27FC236}">
                    <a16:creationId xmlns:a16="http://schemas.microsoft.com/office/drawing/2014/main" id="{6B8E10E1-D9B0-4A70-95EF-6796284A01F8}"/>
                  </a:ext>
                </a:extLst>
              </p:cNvPr>
              <p:cNvSpPr/>
              <p:nvPr/>
            </p:nvSpPr>
            <p:spPr>
              <a:xfrm>
                <a:off x="4965486" y="4511691"/>
                <a:ext cx="1296920" cy="513980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sz="1600" b="1" dirty="0">
                    <a:solidFill>
                      <a:schemeClr val="tx1"/>
                    </a:solidFill>
                  </a:rPr>
                  <a:t>Seguimiento</a:t>
                </a:r>
              </a:p>
            </p:txBody>
          </p:sp>
          <p:sp>
            <p:nvSpPr>
              <p:cNvPr id="20" name="Rectángulo redondeado 62">
                <a:extLst>
                  <a:ext uri="{FF2B5EF4-FFF2-40B4-BE49-F238E27FC236}">
                    <a16:creationId xmlns:a16="http://schemas.microsoft.com/office/drawing/2014/main" id="{8D1C97A7-E319-4C5C-A969-86700C270AE5}"/>
                  </a:ext>
                </a:extLst>
              </p:cNvPr>
              <p:cNvSpPr/>
              <p:nvPr/>
            </p:nvSpPr>
            <p:spPr>
              <a:xfrm>
                <a:off x="4965486" y="2130669"/>
                <a:ext cx="1296920" cy="48395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sz="1600" b="1" dirty="0">
                    <a:solidFill>
                      <a:schemeClr val="tx1"/>
                    </a:solidFill>
                  </a:rPr>
                  <a:t>Supervisión</a:t>
                </a:r>
              </a:p>
            </p:txBody>
          </p:sp>
        </p:grpSp>
        <p:sp>
          <p:nvSpPr>
            <p:cNvPr id="22" name="Subtítulo 2">
              <a:extLst>
                <a:ext uri="{FF2B5EF4-FFF2-40B4-BE49-F238E27FC236}">
                  <a16:creationId xmlns:a16="http://schemas.microsoft.com/office/drawing/2014/main" id="{2D86431A-76CB-49CC-8330-8BD414C19B6A}"/>
                </a:ext>
              </a:extLst>
            </p:cNvPr>
            <p:cNvSpPr txBox="1">
              <a:spLocks/>
            </p:cNvSpPr>
            <p:nvPr/>
          </p:nvSpPr>
          <p:spPr>
            <a:xfrm>
              <a:off x="3702240" y="3401703"/>
              <a:ext cx="2000636" cy="57176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s-ES" sz="2300" dirty="0">
                  <a:latin typeface="Flama-Medium"/>
                  <a:cs typeface="Flama-Medium"/>
                </a:rPr>
                <a:t>Evaluación</a:t>
              </a:r>
            </a:p>
          </p:txBody>
        </p:sp>
      </p:grpSp>
      <p:sp>
        <p:nvSpPr>
          <p:cNvPr id="2" name="Subtítulo 2">
            <a:extLst>
              <a:ext uri="{FF2B5EF4-FFF2-40B4-BE49-F238E27FC236}">
                <a16:creationId xmlns:a16="http://schemas.microsoft.com/office/drawing/2014/main" id="{A93DD763-AB78-480D-9B7A-F914217E4720}"/>
              </a:ext>
            </a:extLst>
          </p:cNvPr>
          <p:cNvSpPr txBox="1">
            <a:spLocks/>
          </p:cNvSpPr>
          <p:nvPr/>
        </p:nvSpPr>
        <p:spPr>
          <a:xfrm>
            <a:off x="468351" y="12510"/>
            <a:ext cx="11430000" cy="1313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s-ES" sz="4400" b="1" dirty="0">
                <a:solidFill>
                  <a:srgbClr val="FF0000"/>
                </a:solidFill>
                <a:latin typeface="Arial Narrow" panose="020B0606020202030204" pitchFamily="34" charset="0"/>
                <a:cs typeface="Flama-Medium"/>
              </a:rPr>
              <a:t>OPERACIONES DE INSPECCIÓN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ES" sz="4400" b="1" dirty="0">
                <a:solidFill>
                  <a:srgbClr val="FF0000"/>
                </a:solidFill>
                <a:latin typeface="Arial Narrow" panose="020B0606020202030204" pitchFamily="34" charset="0"/>
                <a:cs typeface="Flama-Medium"/>
              </a:rPr>
              <a:t> Y VIGILANCIA</a:t>
            </a:r>
          </a:p>
        </p:txBody>
      </p:sp>
    </p:spTree>
    <p:extLst>
      <p:ext uri="{BB962C8B-B14F-4D97-AF65-F5344CB8AC3E}">
        <p14:creationId xmlns:p14="http://schemas.microsoft.com/office/powerpoint/2010/main" val="1873795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ítulo 2">
            <a:extLst>
              <a:ext uri="{FF2B5EF4-FFF2-40B4-BE49-F238E27FC236}">
                <a16:creationId xmlns:a16="http://schemas.microsoft.com/office/drawing/2014/main" id="{9A09AB9D-6B9F-4B5F-84C2-A6328848A4FA}"/>
              </a:ext>
            </a:extLst>
          </p:cNvPr>
          <p:cNvSpPr txBox="1">
            <a:spLocks/>
          </p:cNvSpPr>
          <p:nvPr/>
        </p:nvSpPr>
        <p:spPr>
          <a:xfrm>
            <a:off x="1076632" y="0"/>
            <a:ext cx="10353755" cy="773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40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PRINCIPIOS QUE RIGEN LA INSPECCIÓN, VIGILANCIA Y CONTROL</a:t>
            </a:r>
            <a:r>
              <a:rPr lang="es-ES" sz="4000" b="1" dirty="0">
                <a:solidFill>
                  <a:srgbClr val="FF0000"/>
                </a:solidFill>
                <a:latin typeface="Arial Narrow" panose="020B0606020202030204" pitchFamily="34" charset="0"/>
                <a:cs typeface="Flama-Medium"/>
              </a:rPr>
              <a:t>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4541A66-52CC-4875-9BB6-5CF7D630EF5A}"/>
              </a:ext>
            </a:extLst>
          </p:cNvPr>
          <p:cNvSpPr txBox="1"/>
          <p:nvPr/>
        </p:nvSpPr>
        <p:spPr>
          <a:xfrm>
            <a:off x="189725" y="1720665"/>
            <a:ext cx="1154135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s-ES" sz="2800" dirty="0" smtClean="0"/>
              <a:t>Buena fe.</a:t>
            </a:r>
          </a:p>
          <a:p>
            <a:pPr marL="457200" indent="-457200" algn="just">
              <a:buFont typeface="+mj-lt"/>
              <a:buAutoNum type="arabicPeriod" startAt="3"/>
            </a:pPr>
            <a:r>
              <a:rPr lang="es-CO" sz="2800" dirty="0"/>
              <a:t>Integralidad</a:t>
            </a:r>
            <a:r>
              <a:rPr lang="es-ES" sz="2800" dirty="0"/>
              <a:t>.</a:t>
            </a:r>
          </a:p>
          <a:p>
            <a:pPr marL="457200" indent="-457200" algn="just">
              <a:buFont typeface="+mj-lt"/>
              <a:buAutoNum type="arabicPeriod" startAt="3"/>
            </a:pPr>
            <a:r>
              <a:rPr lang="es-ES" sz="2800" dirty="0"/>
              <a:t>Oportunidad.</a:t>
            </a:r>
          </a:p>
          <a:p>
            <a:pPr marL="457200" indent="-457200" algn="just">
              <a:buFont typeface="+mj-lt"/>
              <a:buAutoNum type="arabicPeriod" startAt="3"/>
            </a:pPr>
            <a:r>
              <a:rPr lang="es-ES" sz="2800" dirty="0"/>
              <a:t>Igualdad y no discriminación.</a:t>
            </a:r>
          </a:p>
          <a:p>
            <a:pPr marL="457200" indent="-457200" algn="just">
              <a:buFont typeface="+mj-lt"/>
              <a:buAutoNum type="arabicPeriod" startAt="3"/>
            </a:pPr>
            <a:r>
              <a:rPr lang="es-ES" sz="2800" dirty="0"/>
              <a:t>Intimidad.</a:t>
            </a:r>
          </a:p>
          <a:p>
            <a:pPr marL="457200" indent="-457200" algn="just">
              <a:buFont typeface="+mj-lt"/>
              <a:buAutoNum type="arabicPeriod" startAt="3"/>
            </a:pPr>
            <a:r>
              <a:rPr lang="es-ES" sz="2800" dirty="0" smtClean="0"/>
              <a:t>Economía.</a:t>
            </a:r>
          </a:p>
          <a:p>
            <a:pPr marL="457200" indent="-457200" algn="just">
              <a:buFont typeface="+mj-lt"/>
              <a:buAutoNum type="arabicPeriod" startAt="3"/>
            </a:pPr>
            <a:r>
              <a:rPr lang="es-ES" sz="2800" b="1" dirty="0" smtClean="0"/>
              <a:t>Debido </a:t>
            </a:r>
            <a:r>
              <a:rPr lang="es-ES" sz="2800" b="1" dirty="0"/>
              <a:t>proceso: </a:t>
            </a:r>
            <a:r>
              <a:rPr lang="es-ES" sz="2800" dirty="0"/>
              <a:t>las operaciones de inspección y vigilancia se adelantarán de conformidad con las normas de procedimiento y competencia establecidas en la Constitución.</a:t>
            </a:r>
            <a:endParaRPr lang="es-CO" dirty="0">
              <a:latin typeface="Arial Narrow" panose="020B0606020202030204" pitchFamily="34" charset="0"/>
            </a:endParaRPr>
          </a:p>
        </p:txBody>
      </p:sp>
      <p:pic>
        <p:nvPicPr>
          <p:cNvPr id="5" name="Picture 2" descr="Asesoría Getafe: asesoría personalizada">
            <a:extLst>
              <a:ext uri="{FF2B5EF4-FFF2-40B4-BE49-F238E27FC236}">
                <a16:creationId xmlns:a16="http://schemas.microsoft.com/office/drawing/2014/main" id="{6A6EBA7C-8005-477D-A9DD-15381EF7D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286" y="1617446"/>
            <a:ext cx="4422101" cy="265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831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578D5564-B0A1-4CBE-9B59-FF1BFF89C0A2}"/>
              </a:ext>
            </a:extLst>
          </p:cNvPr>
          <p:cNvSpPr/>
          <p:nvPr/>
        </p:nvSpPr>
        <p:spPr>
          <a:xfrm>
            <a:off x="5803219" y="2406630"/>
            <a:ext cx="5952997" cy="285674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O" b="1" dirty="0"/>
              <a:t>2. </a:t>
            </a:r>
            <a:r>
              <a:rPr lang="es-ES" dirty="0"/>
              <a:t>Los directores y el líder de Grupo de Trabajo de Inspección y Vigilancia de la Secretaría de Educación, </a:t>
            </a:r>
            <a:r>
              <a:rPr lang="es-ES" dirty="0" smtClean="0"/>
              <a:t>deberán </a:t>
            </a:r>
            <a:r>
              <a:rPr lang="es-ES" dirty="0"/>
              <a:t>divulgar a los establecimientos educativos, las Leyes, decretos y resoluciones que sean proferidas para realizar el seguimiento y control.</a:t>
            </a:r>
            <a:endParaRPr lang="es-CO" dirty="0"/>
          </a:p>
        </p:txBody>
      </p:sp>
      <p:sp>
        <p:nvSpPr>
          <p:cNvPr id="17" name="Subtítulo 2">
            <a:extLst>
              <a:ext uri="{FF2B5EF4-FFF2-40B4-BE49-F238E27FC236}">
                <a16:creationId xmlns:a16="http://schemas.microsoft.com/office/drawing/2014/main" id="{8BCA6759-3A59-4115-AF3E-6B4966AFB065}"/>
              </a:ext>
            </a:extLst>
          </p:cNvPr>
          <p:cNvSpPr txBox="1">
            <a:spLocks/>
          </p:cNvSpPr>
          <p:nvPr/>
        </p:nvSpPr>
        <p:spPr>
          <a:xfrm>
            <a:off x="261424" y="90154"/>
            <a:ext cx="11699518" cy="13148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4000" b="1" dirty="0">
                <a:solidFill>
                  <a:srgbClr val="FF0000"/>
                </a:solidFill>
                <a:latin typeface="Arial Narrow" panose="020B0606020202030204" pitchFamily="34" charset="0"/>
                <a:cs typeface="Flama-Medium"/>
              </a:rPr>
              <a:t>CRITERIOS ORIENTADORES DE LA FUNCIÓN DE INSPECCIÓN, VIGILANCIA Y CONTROL: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FFFCC0FF-0CD4-430D-A8D4-B2A56E4EDABD}"/>
              </a:ext>
            </a:extLst>
          </p:cNvPr>
          <p:cNvSpPr/>
          <p:nvPr/>
        </p:nvSpPr>
        <p:spPr>
          <a:xfrm>
            <a:off x="130000" y="2406630"/>
            <a:ext cx="4999561" cy="285674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O" b="1" dirty="0"/>
              <a:t>1. </a:t>
            </a:r>
            <a:r>
              <a:rPr lang="es-ES" dirty="0"/>
              <a:t>Para desarrollar las operaciones de inspección y vigilancia por parte de la Secretaría de Educación, se deben observar las orientaciones y criterios que hayan sido definidos en cada tema por parte del Ministerio de Educación Nacional.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66948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5AF7F73D655794996409E1327CF4274" ma:contentTypeVersion="5" ma:contentTypeDescription="Crear nuevo documento." ma:contentTypeScope="" ma:versionID="beb23b2c9b86dfc83569f27eba7bf8ea">
  <xsd:schema xmlns:xsd="http://www.w3.org/2001/XMLSchema" xmlns:xs="http://www.w3.org/2001/XMLSchema" xmlns:p="http://schemas.microsoft.com/office/2006/metadata/properties" xmlns:ns1="http://schemas.microsoft.com/sharepoint/v3" xmlns:ns2="a63a892c-fd16-4cde-903e-247ab9a02542" targetNamespace="http://schemas.microsoft.com/office/2006/metadata/properties" ma:root="true" ma:fieldsID="45af92dbe6b12a4802b26a358769c31e" ns1:_="" ns2:_="">
    <xsd:import namespace="http://schemas.microsoft.com/sharepoint/v3"/>
    <xsd:import namespace="a63a892c-fd16-4cde-903e-247ab9a0254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Clasificaci_x00f3_n" minOccurs="0"/>
                <xsd:element ref="ns2:A_x00f1_o" minOccurs="0"/>
                <xsd:element ref="ns2:Fecha" minOccurs="0"/>
                <xsd:element ref="ns2:Descripci_x00f3_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3a892c-fd16-4cde-903e-247ab9a02542" elementFormDefault="qualified">
    <xsd:import namespace="http://schemas.microsoft.com/office/2006/documentManagement/types"/>
    <xsd:import namespace="http://schemas.microsoft.com/office/infopath/2007/PartnerControls"/>
    <xsd:element name="Clasificaci_x00f3_n" ma:index="10" nillable="true" ma:displayName="Clasificación" ma:default="​Plan Operativo Anual de Inspección y Vigilancia" ma:format="Dropdown" ma:internalName="Clasificaci_x00f3_n">
      <xsd:simpleType>
        <xsd:restriction base="dms:Choice">
          <xsd:enumeration value="Convocatorias Empleos Vacantes"/>
          <xsd:enumeration value="Educación Inicial"/>
          <xsd:enumeration value="Estrategia Casanare Joven"/>
          <xsd:enumeration value="Experiencias"/>
          <xsd:enumeration value="​Plan Operativo Anual de Inspección y Vigilancia"/>
          <xsd:enumeration value="Otros"/>
        </xsd:restriction>
      </xsd:simpleType>
    </xsd:element>
    <xsd:element name="A_x00f1_o" ma:index="11" nillable="true" ma:displayName="Año" ma:default="2024" ma:format="Dropdown" ma:internalName="A_x00f1_o">
      <xsd:simpleType>
        <xsd:restriction base="dms:Choice">
          <xsd:enumeration value="2027"/>
          <xsd:enumeration value="2026"/>
          <xsd:enumeration value="2025"/>
          <xsd:enumeration value="2024"/>
          <xsd:enumeration value="2023"/>
          <xsd:enumeration value="2022"/>
          <xsd:enumeration value="2021"/>
          <xsd:enumeration value="2020"/>
          <xsd:enumeration value="2019"/>
          <xsd:enumeration value="2018"/>
          <xsd:enumeration value="2017"/>
          <xsd:enumeration value="2016"/>
        </xsd:restriction>
      </xsd:simpleType>
    </xsd:element>
    <xsd:element name="Fecha" ma:index="12" nillable="true" ma:displayName="Fecha" ma:default="[today]" ma:format="DateOnly" ma:internalName="Fecha">
      <xsd:simpleType>
        <xsd:restriction base="dms:DateTime"/>
      </xsd:simpleType>
    </xsd:element>
    <xsd:element name="Descripci_x00f3_n" ma:index="13" nillable="true" ma:displayName="Descripción" ma:internalName="Descripci_x00f3_n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Clasificaci_x00f3_n xmlns="a63a892c-fd16-4cde-903e-247ab9a02542">​Plan Operativo Anual de Inspección y Vigilancia</Clasificaci_x00f3_n>
    <Fecha xmlns="a63a892c-fd16-4cde-903e-247ab9a02542">2023-06-05T01:49:42+00:00</Fecha>
    <A_x00f1_o xmlns="a63a892c-fd16-4cde-903e-247ab9a02542">2023</A_x00f1_o>
    <Descripci_x00f3_n xmlns="a63a892c-fd16-4cde-903e-247ab9a02542" xsi:nil="true"/>
  </documentManagement>
</p:properties>
</file>

<file path=customXml/itemProps1.xml><?xml version="1.0" encoding="utf-8"?>
<ds:datastoreItem xmlns:ds="http://schemas.openxmlformats.org/officeDocument/2006/customXml" ds:itemID="{44CD2CFD-2547-434D-A845-14C830CB8E69}"/>
</file>

<file path=customXml/itemProps2.xml><?xml version="1.0" encoding="utf-8"?>
<ds:datastoreItem xmlns:ds="http://schemas.openxmlformats.org/officeDocument/2006/customXml" ds:itemID="{29328635-7868-455F-A7C8-93447B9D3C65}"/>
</file>

<file path=customXml/itemProps3.xml><?xml version="1.0" encoding="utf-8"?>
<ds:datastoreItem xmlns:ds="http://schemas.openxmlformats.org/officeDocument/2006/customXml" ds:itemID="{22A2C426-EA90-4A89-B721-0DA2A734F7A4}"/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4675</TotalTime>
  <Words>1672</Words>
  <Application>Microsoft Office PowerPoint</Application>
  <PresentationFormat>Personalizado</PresentationFormat>
  <Paragraphs>135</Paragraphs>
  <Slides>31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7" baseType="lpstr">
      <vt:lpstr>Arial</vt:lpstr>
      <vt:lpstr>Arial Narrow</vt:lpstr>
      <vt:lpstr>Calibri</vt:lpstr>
      <vt:lpstr>Flama-Medium</vt:lpstr>
      <vt:lpstr>Times New Roman</vt:lpstr>
      <vt:lpstr>Tema de Office</vt:lpstr>
      <vt:lpstr>Bladimir Arias Pineda Asesor contratado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PLAN DE VISITAS E INTERVENCIONES</vt:lpstr>
      <vt:lpstr>PLANES DE AJUSTE</vt:lpstr>
      <vt:lpstr>EVIDENCIAS</vt:lpstr>
      <vt:lpstr>SEGUIMIENTO Y AJUSTE DEL PLAN OPERATIVO</vt:lpstr>
      <vt:lpstr>Presentación de PowerPoint</vt:lpstr>
      <vt:lpstr>COMPETECIA PARA RESOLVER LAS QUEJAS Y RECLAMOS</vt:lpstr>
      <vt:lpstr> QUEJAS LABORALES CONTRA DOCENTES, DIRECTIVOS, DOCENTES Y ADMINISTRATIVOS OFICIALES.</vt:lpstr>
      <vt:lpstr>TRASLADOS A CONTROL INTERNO DISCIPLINARIO</vt:lpstr>
      <vt:lpstr>EJECUCIÓN DE LA ASISTENCIA TÉCNICA</vt:lpstr>
      <vt:lpstr>LINEAMIENTOS</vt:lpstr>
      <vt:lpstr>INFORME DE ACTIVIDADES ASOCIACIÓN DE PADRES DE FAMILIA</vt:lpstr>
      <vt:lpstr>TRÁMITE PARA EXPEDICIÓN DE LA LICENCIA DE FUNCIONAMIENTO</vt:lpstr>
      <vt:lpstr>CONCEPTOS TÉCNICOS EN EL TRÁMITE DE LA LICENCIA</vt:lpstr>
      <vt:lpstr>REGLAMENTACIÓN DE INFORMES Y REPORTES</vt:lpstr>
      <vt:lpstr>JORNADAS DE INDUCCIÓN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Luz Mery Rosas Arias</dc:creator>
  <cp:lastModifiedBy>Marlen Rocio Alfonso Angel</cp:lastModifiedBy>
  <cp:revision>667</cp:revision>
  <dcterms:modified xsi:type="dcterms:W3CDTF">2023-05-23T20:39:01Z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0x010100D5AF7F73D655794996409E1327CF4274</vt:lpwstr>
  </property>
</Properties>
</file>