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83" r:id="rId2"/>
    <p:sldId id="282" r:id="rId3"/>
    <p:sldId id="284" r:id="rId4"/>
    <p:sldId id="285" r:id="rId5"/>
    <p:sldId id="257" r:id="rId6"/>
    <p:sldId id="281" r:id="rId7"/>
    <p:sldId id="300" r:id="rId8"/>
    <p:sldId id="301" r:id="rId9"/>
    <p:sldId id="299" r:id="rId10"/>
    <p:sldId id="302" r:id="rId11"/>
    <p:sldId id="303" r:id="rId12"/>
    <p:sldId id="304" r:id="rId13"/>
    <p:sldId id="306" r:id="rId14"/>
    <p:sldId id="307" r:id="rId15"/>
    <p:sldId id="260" r:id="rId16"/>
    <p:sldId id="261" r:id="rId17"/>
    <p:sldId id="298" r:id="rId18"/>
    <p:sldId id="308" r:id="rId19"/>
    <p:sldId id="288" r:id="rId20"/>
    <p:sldId id="289" r:id="rId21"/>
    <p:sldId id="294" r:id="rId22"/>
    <p:sldId id="295" r:id="rId23"/>
    <p:sldId id="296" r:id="rId24"/>
    <p:sldId id="287" r:id="rId25"/>
    <p:sldId id="297" r:id="rId26"/>
    <p:sldId id="293" r:id="rId27"/>
    <p:sldId id="309" r:id="rId28"/>
    <p:sldId id="264" r:id="rId29"/>
    <p:sldId id="310" r:id="rId30"/>
    <p:sldId id="266" r:id="rId31"/>
    <p:sldId id="311" r:id="rId32"/>
    <p:sldId id="267" r:id="rId33"/>
    <p:sldId id="312" r:id="rId34"/>
    <p:sldId id="313" r:id="rId35"/>
    <p:sldId id="280"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47" autoAdjust="0"/>
    <p:restoredTop sz="94660"/>
  </p:normalViewPr>
  <p:slideViewPr>
    <p:cSldViewPr snapToGrid="0">
      <p:cViewPr varScale="1">
        <p:scale>
          <a:sx n="72" d="100"/>
          <a:sy n="72" d="100"/>
        </p:scale>
        <p:origin x="1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B2A02-1BF7-46E7-BBAB-220F6619D7EF}" type="datetimeFigureOut">
              <a:rPr lang="es-CO" smtClean="0"/>
              <a:t>24/05/2023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425AD-121C-4FA8-B627-3165D3D9516B}" type="slidenum">
              <a:rPr lang="es-CO" smtClean="0"/>
              <a:t>‹Nº›</a:t>
            </a:fld>
            <a:endParaRPr lang="es-CO"/>
          </a:p>
        </p:txBody>
      </p:sp>
    </p:spTree>
    <p:extLst>
      <p:ext uri="{BB962C8B-B14F-4D97-AF65-F5344CB8AC3E}">
        <p14:creationId xmlns:p14="http://schemas.microsoft.com/office/powerpoint/2010/main" val="306147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111414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329498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08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216694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580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140612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154778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328678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237314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A29355-D974-4160-9B78-DA3C7FE43AC9}" type="datetimeFigureOut">
              <a:rPr lang="es-CO" smtClean="0"/>
              <a:t>24/05/2023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4528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A29355-D974-4160-9B78-DA3C7FE43AC9}" type="datetimeFigureOut">
              <a:rPr lang="es-CO" smtClean="0"/>
              <a:t>24/05/2023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5747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A29355-D974-4160-9B78-DA3C7FE43AC9}" type="datetimeFigureOut">
              <a:rPr lang="es-CO" smtClean="0"/>
              <a:t>24/05/2023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408009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A29355-D974-4160-9B78-DA3C7FE43AC9}" type="datetimeFigureOut">
              <a:rPr lang="es-CO" smtClean="0"/>
              <a:t>24/05/2023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99617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29355-D974-4160-9B78-DA3C7FE43AC9}" type="datetimeFigureOut">
              <a:rPr lang="es-CO" smtClean="0"/>
              <a:t>24/05/2023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222799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A29355-D974-4160-9B78-DA3C7FE43AC9}" type="datetimeFigureOut">
              <a:rPr lang="es-CO" smtClean="0"/>
              <a:t>24/05/2023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283125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A29355-D974-4160-9B78-DA3C7FE43AC9}" type="datetimeFigureOut">
              <a:rPr lang="es-CO" smtClean="0"/>
              <a:t>24/05/2023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9705403-F83E-4FE6-9402-CE9720995123}" type="slidenum">
              <a:rPr lang="es-CO" smtClean="0"/>
              <a:t>‹Nº›</a:t>
            </a:fld>
            <a:endParaRPr lang="es-CO"/>
          </a:p>
        </p:txBody>
      </p:sp>
    </p:spTree>
    <p:extLst>
      <p:ext uri="{BB962C8B-B14F-4D97-AF65-F5344CB8AC3E}">
        <p14:creationId xmlns:p14="http://schemas.microsoft.com/office/powerpoint/2010/main" val="16544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A29355-D974-4160-9B78-DA3C7FE43AC9}" type="datetimeFigureOut">
              <a:rPr lang="es-CO" smtClean="0"/>
              <a:t>24/05/2023</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705403-F83E-4FE6-9402-CE9720995123}" type="slidenum">
              <a:rPr lang="es-CO" smtClean="0"/>
              <a:t>‹Nº›</a:t>
            </a:fld>
            <a:endParaRPr lang="es-CO"/>
          </a:p>
        </p:txBody>
      </p:sp>
      <p:grpSp>
        <p:nvGrpSpPr>
          <p:cNvPr id="45" name="Group 6"/>
          <p:cNvGrpSpPr/>
          <p:nvPr userDrawn="1"/>
        </p:nvGrpSpPr>
        <p:grpSpPr>
          <a:xfrm>
            <a:off x="0" y="-8467"/>
            <a:ext cx="12192000" cy="6866467"/>
            <a:chOff x="0" y="-8467"/>
            <a:chExt cx="12192000" cy="6866467"/>
          </a:xfrm>
        </p:grpSpPr>
        <p:cxnSp>
          <p:nvCxnSpPr>
            <p:cNvPr id="46"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grpSp>
        <p:nvGrpSpPr>
          <p:cNvPr id="56" name="Grupo 55"/>
          <p:cNvGrpSpPr/>
          <p:nvPr userDrawn="1"/>
        </p:nvGrpSpPr>
        <p:grpSpPr>
          <a:xfrm>
            <a:off x="-8389" y="-156473"/>
            <a:ext cx="12383269" cy="7146074"/>
            <a:chOff x="-8389" y="-156473"/>
            <a:chExt cx="12383269" cy="7146074"/>
          </a:xfrm>
        </p:grpSpPr>
        <p:pic>
          <p:nvPicPr>
            <p:cNvPr id="57" name="Imagen 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89" y="5186392"/>
              <a:ext cx="1589105" cy="1673883"/>
            </a:xfrm>
            <a:prstGeom prst="rect">
              <a:avLst/>
            </a:prstGeom>
          </p:spPr>
        </p:pic>
        <p:pic>
          <p:nvPicPr>
            <p:cNvPr id="58" name="Imagen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89" y="27893"/>
              <a:ext cx="3891220" cy="1303116"/>
            </a:xfrm>
            <a:prstGeom prst="rect">
              <a:avLst/>
            </a:prstGeom>
          </p:spPr>
        </p:pic>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14503" y="-156473"/>
              <a:ext cx="3260377" cy="1142859"/>
            </a:xfrm>
            <a:prstGeom prst="rect">
              <a:avLst/>
            </a:prstGeom>
          </p:spPr>
        </p:pic>
        <p:pic>
          <p:nvPicPr>
            <p:cNvPr id="60" name="Imagen 5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861636" y="5276770"/>
              <a:ext cx="1397859" cy="1671911"/>
            </a:xfrm>
            <a:prstGeom prst="rect">
              <a:avLst/>
            </a:prstGeom>
          </p:spPr>
        </p:pic>
        <p:pic>
          <p:nvPicPr>
            <p:cNvPr id="61" name="Imagen 6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56153" y="5850415"/>
              <a:ext cx="3709847" cy="1139186"/>
            </a:xfrm>
            <a:prstGeom prst="rect">
              <a:avLst/>
            </a:prstGeom>
          </p:spPr>
        </p:pic>
      </p:grpSp>
    </p:spTree>
    <p:extLst>
      <p:ext uri="{BB962C8B-B14F-4D97-AF65-F5344CB8AC3E}">
        <p14:creationId xmlns:p14="http://schemas.microsoft.com/office/powerpoint/2010/main" val="32821913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triz%20PEI%202021%20(1).xls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PLANTILLA%20PROYECCION%20FINANCIERA.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10_Formulario%20Proyectos_1D%20PARA%20ESTABLECIMIENTOS%20NO%20OFICIALE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6933" y="1433759"/>
            <a:ext cx="9170051" cy="3880773"/>
          </a:xfrm>
        </p:spPr>
        <p:txBody>
          <a:bodyPr>
            <a:noAutofit/>
          </a:bodyPr>
          <a:lstStyle/>
          <a:p>
            <a:pPr marL="0" lvl="0" indent="0" algn="ctr" defTabSz="1218987">
              <a:spcBef>
                <a:spcPts val="0"/>
              </a:spcBef>
              <a:buClrTx/>
              <a:buSzTx/>
              <a:buNone/>
            </a:pPr>
            <a:r>
              <a:rPr lang="es-ES" sz="4400" b="1"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TALLER   DE  ORIENTACIÓN  PARA  NUEVOS  PRESTADORES  DEL SERVICIO DE EDUCACION FORMAL REGULAR NIVELES  DE PREESCOLAR, BASICA Y MEDIA</a:t>
            </a:r>
            <a:r>
              <a:rPr lang="es-ES" sz="4400" b="1" dirty="0">
                <a:solidFill>
                  <a:prstClr val="black"/>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endParaRPr lang="es-ES" sz="3600" dirty="0"/>
          </a:p>
        </p:txBody>
      </p:sp>
    </p:spTree>
    <p:extLst>
      <p:ext uri="{BB962C8B-B14F-4D97-AF65-F5344CB8AC3E}">
        <p14:creationId xmlns:p14="http://schemas.microsoft.com/office/powerpoint/2010/main" val="9958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xmlns="" id="{E48A39AA-2B64-45B6-90B3-0C3B9C17DDE3}"/>
              </a:ext>
            </a:extLst>
          </p:cNvPr>
          <p:cNvSpPr txBox="1">
            <a:spLocks/>
          </p:cNvSpPr>
          <p:nvPr/>
        </p:nvSpPr>
        <p:spPr>
          <a:xfrm>
            <a:off x="792689" y="1031631"/>
            <a:ext cx="11107490" cy="6564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s-ES" sz="4400" b="1" dirty="0">
                <a:solidFill>
                  <a:schemeClr val="bg2">
                    <a:lumMod val="25000"/>
                  </a:schemeClr>
                </a:solidFill>
                <a:latin typeface="Arial Narrow" panose="020B0606020202030204" pitchFamily="34" charset="0"/>
                <a:cs typeface="Flama-Medium"/>
              </a:rPr>
              <a:t>ESTRUCTURA DEL PROCESO SANCIONATORIO</a:t>
            </a:r>
          </a:p>
        </p:txBody>
      </p:sp>
      <p:sp>
        <p:nvSpPr>
          <p:cNvPr id="5" name="Marcador de contenido 2">
            <a:extLst>
              <a:ext uri="{FF2B5EF4-FFF2-40B4-BE49-F238E27FC236}">
                <a16:creationId xmlns:a16="http://schemas.microsoft.com/office/drawing/2014/main" xmlns="" id="{5090F0A5-6112-4C1E-A676-D2DDB35800CC}"/>
              </a:ext>
            </a:extLst>
          </p:cNvPr>
          <p:cNvSpPr>
            <a:spLocks noGrp="1"/>
          </p:cNvSpPr>
          <p:nvPr>
            <p:ph idx="1"/>
          </p:nvPr>
        </p:nvSpPr>
        <p:spPr>
          <a:xfrm>
            <a:off x="561186" y="1750398"/>
            <a:ext cx="8470521" cy="4060101"/>
          </a:xfrm>
        </p:spPr>
        <p:txBody>
          <a:bodyPr>
            <a:noAutofit/>
          </a:bodyPr>
          <a:lstStyle/>
          <a:p>
            <a:pPr algn="just">
              <a:spcBef>
                <a:spcPts val="0"/>
              </a:spcBef>
            </a:pPr>
            <a:r>
              <a:rPr lang="es-CO" sz="3200" b="1" dirty="0">
                <a:latin typeface="Arial Narrow" panose="020B0606020202030204" pitchFamily="34" charset="0"/>
              </a:rPr>
              <a:t>Capitulo I: </a:t>
            </a:r>
            <a:r>
              <a:rPr lang="es-CO" sz="3200" dirty="0">
                <a:latin typeface="Arial Narrow" panose="020B0606020202030204" pitchFamily="34" charset="0"/>
              </a:rPr>
              <a:t>Aspectos  Generales del  Proceso.</a:t>
            </a:r>
          </a:p>
          <a:p>
            <a:pPr algn="just">
              <a:spcBef>
                <a:spcPts val="0"/>
              </a:spcBef>
            </a:pPr>
            <a:endParaRPr lang="es-CO" sz="3200" dirty="0">
              <a:latin typeface="Arial Narrow" panose="020B0606020202030204" pitchFamily="34" charset="0"/>
            </a:endParaRPr>
          </a:p>
          <a:p>
            <a:pPr algn="just">
              <a:spcBef>
                <a:spcPts val="0"/>
              </a:spcBef>
            </a:pPr>
            <a:r>
              <a:rPr lang="es-CO" sz="3200" b="1" dirty="0">
                <a:latin typeface="Arial Narrow" panose="020B0606020202030204" pitchFamily="34" charset="0"/>
              </a:rPr>
              <a:t>Capitulo II: </a:t>
            </a:r>
            <a:r>
              <a:rPr lang="es-CO" sz="3200" dirty="0">
                <a:latin typeface="Arial Narrow" panose="020B0606020202030204" pitchFamily="34" charset="0"/>
              </a:rPr>
              <a:t>Diligencias  Preliminares.</a:t>
            </a:r>
          </a:p>
          <a:p>
            <a:pPr algn="just">
              <a:spcBef>
                <a:spcPts val="0"/>
              </a:spcBef>
            </a:pPr>
            <a:endParaRPr lang="es-CO" sz="3200" dirty="0">
              <a:latin typeface="Arial Narrow" panose="020B0606020202030204" pitchFamily="34" charset="0"/>
            </a:endParaRPr>
          </a:p>
          <a:p>
            <a:pPr algn="just">
              <a:spcBef>
                <a:spcPts val="0"/>
              </a:spcBef>
            </a:pPr>
            <a:r>
              <a:rPr lang="es-CO" sz="3200" b="1" dirty="0">
                <a:latin typeface="Arial Narrow" panose="020B0606020202030204" pitchFamily="34" charset="0"/>
              </a:rPr>
              <a:t>Capitulo III: </a:t>
            </a:r>
            <a:r>
              <a:rPr lang="es-CO" sz="3200" dirty="0">
                <a:latin typeface="Arial Narrow" panose="020B0606020202030204" pitchFamily="34" charset="0"/>
              </a:rPr>
              <a:t>Trámite del proceso administrativo    sancionatorio – establecimientos  sin licencia.</a:t>
            </a:r>
          </a:p>
          <a:p>
            <a:pPr algn="just">
              <a:spcBef>
                <a:spcPts val="0"/>
              </a:spcBef>
            </a:pPr>
            <a:endParaRPr lang="es-CO" sz="3200" dirty="0">
              <a:latin typeface="Arial Narrow" panose="020B0606020202030204" pitchFamily="34" charset="0"/>
            </a:endParaRPr>
          </a:p>
          <a:p>
            <a:pPr algn="just">
              <a:spcBef>
                <a:spcPts val="0"/>
              </a:spcBef>
            </a:pPr>
            <a:r>
              <a:rPr lang="es-CO" sz="3200" b="1" dirty="0">
                <a:latin typeface="Arial Narrow" panose="020B0606020202030204" pitchFamily="34" charset="0"/>
              </a:rPr>
              <a:t>Parte IV: </a:t>
            </a:r>
            <a:r>
              <a:rPr lang="es-CO" sz="3200" dirty="0">
                <a:latin typeface="Arial Narrow" panose="020B0606020202030204" pitchFamily="34" charset="0"/>
              </a:rPr>
              <a:t>Otras disposiciones.</a:t>
            </a:r>
            <a:endParaRPr lang="es-CO" sz="3200" b="1" dirty="0">
              <a:latin typeface="Arial Narrow" panose="020B0606020202030204" pitchFamily="34" charset="0"/>
            </a:endParaRPr>
          </a:p>
        </p:txBody>
      </p:sp>
      <p:pic>
        <p:nvPicPr>
          <p:cNvPr id="6" name="Picture 4" descr="AUDITORIA Y CONTROL INTERNO: PRINCIPIOS BASICOS DEL CONTROL">
            <a:extLst>
              <a:ext uri="{FF2B5EF4-FFF2-40B4-BE49-F238E27FC236}">
                <a16:creationId xmlns:a16="http://schemas.microsoft.com/office/drawing/2014/main" xmlns="" id="{167E5CB6-BEB1-4926-8F74-9689FF42E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423" y="1961466"/>
            <a:ext cx="2659756" cy="323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4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xmlns="" id="{FBC50B20-B68E-46B7-9BB6-09A1589BDE3C}"/>
              </a:ext>
            </a:extLst>
          </p:cNvPr>
          <p:cNvSpPr txBox="1">
            <a:spLocks/>
          </p:cNvSpPr>
          <p:nvPr/>
        </p:nvSpPr>
        <p:spPr>
          <a:xfrm>
            <a:off x="1147608" y="257472"/>
            <a:ext cx="10120159" cy="8533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400" b="1" dirty="0">
                <a:solidFill>
                  <a:schemeClr val="bg2">
                    <a:lumMod val="25000"/>
                  </a:schemeClr>
                </a:solidFill>
                <a:latin typeface="Arial Narrow" panose="020B0606020202030204" pitchFamily="34" charset="0"/>
                <a:cs typeface="Flama-Medium"/>
              </a:rPr>
              <a:t>SANCIONES </a:t>
            </a:r>
          </a:p>
        </p:txBody>
      </p:sp>
      <p:sp>
        <p:nvSpPr>
          <p:cNvPr id="5" name="CuadroTexto 1">
            <a:extLst>
              <a:ext uri="{FF2B5EF4-FFF2-40B4-BE49-F238E27FC236}">
                <a16:creationId xmlns:a16="http://schemas.microsoft.com/office/drawing/2014/main" xmlns="" id="{146299CA-252D-4425-89F7-2FB05A595B42}"/>
              </a:ext>
            </a:extLst>
          </p:cNvPr>
          <p:cNvSpPr txBox="1"/>
          <p:nvPr/>
        </p:nvSpPr>
        <p:spPr>
          <a:xfrm>
            <a:off x="3137485" y="1112763"/>
            <a:ext cx="8509083" cy="4832092"/>
          </a:xfrm>
          <a:prstGeom prst="rect">
            <a:avLst/>
          </a:prstGeom>
          <a:noFill/>
        </p:spPr>
        <p:txBody>
          <a:bodyPr wrap="square" rtlCol="0">
            <a:spAutoFit/>
          </a:bodyPr>
          <a:lstStyle/>
          <a:p>
            <a:pPr marL="514350" indent="-514350" algn="just">
              <a:buFont typeface="+mj-lt"/>
              <a:buAutoNum type="arabicPeriod"/>
            </a:pPr>
            <a:r>
              <a:rPr lang="es-ES" sz="2800" dirty="0">
                <a:latin typeface="Arial Narrow" panose="020B0606020202030204" pitchFamily="34" charset="0"/>
              </a:rPr>
              <a:t>Amonestación pública.</a:t>
            </a:r>
          </a:p>
          <a:p>
            <a:pPr marL="514350" indent="-514350" algn="just">
              <a:buFont typeface="+mj-lt"/>
              <a:buAutoNum type="arabicPeriod"/>
            </a:pPr>
            <a:r>
              <a:rPr lang="es-ES" sz="2800" dirty="0">
                <a:latin typeface="Arial Narrow" panose="020B0606020202030204" pitchFamily="34" charset="0"/>
              </a:rPr>
              <a:t>Amonestación pública con indicación de los motivos que dieron origen a la sanción.</a:t>
            </a:r>
          </a:p>
          <a:p>
            <a:pPr marL="514350" indent="-514350" algn="just">
              <a:buFont typeface="+mj-lt"/>
              <a:buAutoNum type="arabicPeriod"/>
            </a:pPr>
            <a:r>
              <a:rPr lang="es-ES" sz="2800" dirty="0">
                <a:latin typeface="Arial Narrow" panose="020B0606020202030204" pitchFamily="34" charset="0"/>
              </a:rPr>
              <a:t>Suspensión de la licencia de funcionamiento hasta por 6 meses.</a:t>
            </a:r>
          </a:p>
          <a:p>
            <a:pPr marL="514350" indent="-514350" algn="just">
              <a:buFont typeface="+mj-lt"/>
              <a:buAutoNum type="arabicPeriod"/>
            </a:pPr>
            <a:r>
              <a:rPr lang="es-ES" sz="2800" dirty="0">
                <a:latin typeface="Arial Narrow" panose="020B0606020202030204" pitchFamily="34" charset="0"/>
              </a:rPr>
              <a:t>Suspensión de la licencia de funcionamiento hasta por un año. </a:t>
            </a:r>
          </a:p>
          <a:p>
            <a:pPr marL="514350" indent="-514350" algn="just">
              <a:buFont typeface="+mj-lt"/>
              <a:buAutoNum type="arabicPeriod"/>
            </a:pPr>
            <a:r>
              <a:rPr lang="es-ES" sz="2800" dirty="0">
                <a:latin typeface="Arial Narrow" panose="020B0606020202030204" pitchFamily="34" charset="0"/>
              </a:rPr>
              <a:t>Cancelación de la licencia de funcionamiento</a:t>
            </a:r>
          </a:p>
          <a:p>
            <a:pPr marL="514350" indent="-514350" algn="just">
              <a:buFont typeface="+mj-lt"/>
              <a:buAutoNum type="arabicPeriod"/>
            </a:pPr>
            <a:r>
              <a:rPr lang="es-ES" sz="2800" dirty="0">
                <a:latin typeface="Arial Narrow" panose="020B0606020202030204" pitchFamily="34" charset="0"/>
              </a:rPr>
              <a:t>Cierre del establecimiento </a:t>
            </a:r>
          </a:p>
          <a:p>
            <a:pPr marL="514350" indent="-514350" algn="just">
              <a:buFont typeface="+mj-lt"/>
              <a:buAutoNum type="arabicPeriod"/>
            </a:pPr>
            <a:r>
              <a:rPr lang="es-ES" sz="2800" dirty="0">
                <a:latin typeface="Arial Narrow" panose="020B0606020202030204" pitchFamily="34" charset="0"/>
              </a:rPr>
              <a:t>Multa que oscila 50 y 200 SMLMV incurra  situaciones descritas Artículo 203 Ley 115 de 1994.</a:t>
            </a:r>
            <a:endParaRPr lang="es-ES"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66" y="2033133"/>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6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xmlns="" id="{8BCA6759-3A59-4115-AF3E-6B4966AFB065}"/>
              </a:ext>
            </a:extLst>
          </p:cNvPr>
          <p:cNvSpPr txBox="1">
            <a:spLocks/>
          </p:cNvSpPr>
          <p:nvPr/>
        </p:nvSpPr>
        <p:spPr>
          <a:xfrm>
            <a:off x="790040" y="961292"/>
            <a:ext cx="10433084" cy="7379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800" b="1" dirty="0">
                <a:solidFill>
                  <a:srgbClr val="FF0000"/>
                </a:solidFill>
                <a:latin typeface="Arial Narrow" panose="020B0606020202030204" pitchFamily="34" charset="0"/>
                <a:cs typeface="Flama-Medium"/>
              </a:rPr>
              <a:t> </a:t>
            </a:r>
            <a:r>
              <a:rPr lang="es-ES" sz="4000" b="1" dirty="0">
                <a:solidFill>
                  <a:schemeClr val="bg2">
                    <a:lumMod val="25000"/>
                  </a:schemeClr>
                </a:solidFill>
                <a:latin typeface="Arial Narrow" panose="020B0606020202030204" pitchFamily="34" charset="0"/>
                <a:cs typeface="Flama-Medium"/>
              </a:rPr>
              <a:t>PROCEDENCIA DEL PROCESO SANCIONATORIO</a:t>
            </a:r>
          </a:p>
        </p:txBody>
      </p:sp>
      <p:sp>
        <p:nvSpPr>
          <p:cNvPr id="5" name="CuadroTexto 1">
            <a:extLst>
              <a:ext uri="{FF2B5EF4-FFF2-40B4-BE49-F238E27FC236}">
                <a16:creationId xmlns:a16="http://schemas.microsoft.com/office/drawing/2014/main" xmlns="" id="{72B632C4-BE5B-4E6C-B2B6-9252C2B5EFB9}"/>
              </a:ext>
            </a:extLst>
          </p:cNvPr>
          <p:cNvSpPr txBox="1"/>
          <p:nvPr/>
        </p:nvSpPr>
        <p:spPr>
          <a:xfrm>
            <a:off x="190222" y="1699196"/>
            <a:ext cx="8212999" cy="4001095"/>
          </a:xfrm>
          <a:prstGeom prst="rect">
            <a:avLst/>
          </a:prstGeom>
          <a:noFill/>
        </p:spPr>
        <p:txBody>
          <a:bodyPr wrap="square" rtlCol="0">
            <a:spAutoFit/>
          </a:bodyPr>
          <a:lstStyle/>
          <a:p>
            <a:pPr marL="514350" indent="-514350" algn="just">
              <a:buFont typeface="+mj-lt"/>
              <a:buAutoNum type="arabicPeriod"/>
            </a:pPr>
            <a:r>
              <a:rPr lang="es-ES" sz="3000" dirty="0">
                <a:latin typeface="Arial Narrow" panose="020B0606020202030204" pitchFamily="34" charset="0"/>
              </a:rPr>
              <a:t>Quejas presentadas ante la Secretaria de Educación. </a:t>
            </a:r>
          </a:p>
          <a:p>
            <a:pPr marL="514350" indent="-514350" algn="just">
              <a:buFont typeface="+mj-lt"/>
              <a:buAutoNum type="arabicPeriod"/>
            </a:pPr>
            <a:endParaRPr lang="es-ES" dirty="0">
              <a:latin typeface="Arial Narrow" panose="020B0606020202030204" pitchFamily="34" charset="0"/>
            </a:endParaRPr>
          </a:p>
          <a:p>
            <a:pPr marL="514350" indent="-514350" algn="just">
              <a:buFont typeface="+mj-lt"/>
              <a:buAutoNum type="arabicPeriod"/>
            </a:pPr>
            <a:r>
              <a:rPr lang="es-ES" sz="3000" dirty="0">
                <a:latin typeface="Arial Narrow" panose="020B0606020202030204" pitchFamily="34" charset="0"/>
              </a:rPr>
              <a:t>Traslado efectuado por los entes de control, autoridades públicas del nivel municipal o otra entidad.</a:t>
            </a:r>
          </a:p>
          <a:p>
            <a:pPr marL="514350" indent="-514350" algn="just">
              <a:buFont typeface="+mj-lt"/>
              <a:buAutoNum type="arabicPeriod"/>
            </a:pPr>
            <a:endParaRPr lang="es-ES" sz="2000" dirty="0">
              <a:latin typeface="Arial Narrow" panose="020B0606020202030204" pitchFamily="34" charset="0"/>
            </a:endParaRPr>
          </a:p>
          <a:p>
            <a:pPr marL="514350" indent="-514350" algn="just">
              <a:buFont typeface="+mj-lt"/>
              <a:buAutoNum type="arabicPeriod"/>
            </a:pPr>
            <a:r>
              <a:rPr lang="es-ES" sz="3000" dirty="0">
                <a:latin typeface="Arial Narrow" panose="020B0606020202030204" pitchFamily="34" charset="0"/>
              </a:rPr>
              <a:t>Cuando se identifique la presunta violación a la legislación que regula la prestación del servicio educativo.</a:t>
            </a:r>
            <a:endParaRPr lang="es-CO" sz="3000" dirty="0"/>
          </a:p>
        </p:txBody>
      </p:sp>
      <p:pic>
        <p:nvPicPr>
          <p:cNvPr id="6" name="Picture 2" descr="Equipo DIRGECAL realiza Taller de Inducción para el Proceso de  Autoevaluación a directivos y docentes de Pedagogía en Educación Musical |  Universidad de Playa Ancha - Dirección General de Gestión de la Calidad"/>
          <p:cNvPicPr/>
          <p:nvPr/>
        </p:nvPicPr>
        <p:blipFill>
          <a:blip r:embed="rId2">
            <a:extLst>
              <a:ext uri="{28A0092B-C50C-407E-A947-70E740481C1C}">
                <a14:useLocalDpi xmlns:a14="http://schemas.microsoft.com/office/drawing/2010/main" val="0"/>
              </a:ext>
            </a:extLst>
          </a:blip>
          <a:srcRect/>
          <a:stretch>
            <a:fillRect/>
          </a:stretch>
        </p:blipFill>
        <p:spPr bwMode="auto">
          <a:xfrm>
            <a:off x="8586523" y="1947494"/>
            <a:ext cx="3205480" cy="322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8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71528" y="1198323"/>
            <a:ext cx="8526629" cy="1723549"/>
          </a:xfrm>
          <a:prstGeom prst="rect">
            <a:avLst/>
          </a:prstGeom>
          <a:noFill/>
          <a:effectLst>
            <a:glow rad="228600">
              <a:schemeClr val="accent6">
                <a:satMod val="175000"/>
                <a:alpha val="40000"/>
              </a:schemeClr>
            </a:glow>
          </a:effectLst>
        </p:spPr>
        <p:txBody>
          <a:bodyPr wrap="square" lIns="91440" tIns="45720" rIns="91440" bIns="45720">
            <a:spAutoFit/>
          </a:bodyPr>
          <a:lstStyle/>
          <a:p>
            <a:pPr algn="ctr"/>
            <a:r>
              <a:rPr lang="es-CO" sz="6600" dirty="0">
                <a:ln w="0"/>
                <a:solidFill>
                  <a:srgbClr val="92D050"/>
                </a:solidFill>
                <a:effectLst>
                  <a:outerShdw blurRad="38100" dist="38100" dir="2700000" algn="tl">
                    <a:srgbClr val="000000">
                      <a:alpha val="43137"/>
                    </a:srgbClr>
                  </a:outerShdw>
                </a:effectLst>
                <a:latin typeface="Rockwell" panose="02060603020205020403" pitchFamily="18" charset="0"/>
              </a:rPr>
              <a:t>DECRETO 3433</a:t>
            </a:r>
            <a:endParaRPr lang="es-ES" sz="6600" dirty="0">
              <a:ln w="0"/>
              <a:solidFill>
                <a:srgbClr val="92D050"/>
              </a:solidFill>
              <a:effectLst>
                <a:outerShdw blurRad="38100" dist="38100" dir="2700000" algn="tl">
                  <a:srgbClr val="000000">
                    <a:alpha val="43137"/>
                  </a:srgbClr>
                </a:outerShdw>
              </a:effectLst>
              <a:latin typeface="Rockwell" panose="02060603020205020403" pitchFamily="18" charset="0"/>
            </a:endParaRPr>
          </a:p>
          <a:p>
            <a:pPr algn="ctr"/>
            <a:r>
              <a:rPr lang="es-ES" sz="2000" dirty="0">
                <a:ln w="0"/>
                <a:effectLst>
                  <a:outerShdw blurRad="38100" dist="38100" dir="2700000" algn="tl">
                    <a:srgbClr val="000000">
                      <a:alpha val="43137"/>
                    </a:srgbClr>
                  </a:outerShdw>
                </a:effectLst>
                <a:latin typeface="Rockwell" panose="02060603020205020403" pitchFamily="18" charset="0"/>
              </a:rPr>
              <a:t>Del 12 de Septiembre de 2008</a:t>
            </a:r>
          </a:p>
          <a:p>
            <a:pPr algn="ctr"/>
            <a:endParaRPr lang="es-ES" sz="2000" dirty="0">
              <a:ln w="0"/>
              <a:effectLst>
                <a:outerShdw blurRad="38100" dist="38100" dir="2700000" algn="tl">
                  <a:srgbClr val="000000">
                    <a:alpha val="43137"/>
                  </a:srgbClr>
                </a:outerShdw>
              </a:effectLst>
              <a:latin typeface="Rockwell" panose="02060603020205020403" pitchFamily="18" charset="0"/>
            </a:endParaRPr>
          </a:p>
        </p:txBody>
      </p:sp>
      <p:sp>
        <p:nvSpPr>
          <p:cNvPr id="3" name="1 Título"/>
          <p:cNvSpPr>
            <a:spLocks noGrp="1"/>
          </p:cNvSpPr>
          <p:nvPr>
            <p:ph type="title"/>
          </p:nvPr>
        </p:nvSpPr>
        <p:spPr>
          <a:xfrm>
            <a:off x="770473" y="2921872"/>
            <a:ext cx="10128737" cy="2157046"/>
          </a:xfrm>
        </p:spPr>
        <p:txBody>
          <a:bodyPr>
            <a:normAutofit fontScale="90000"/>
          </a:bodyPr>
          <a:lstStyle/>
          <a:p>
            <a:pPr algn="just"/>
            <a:r>
              <a:rPr lang="es-CO" sz="3100" dirty="0">
                <a:solidFill>
                  <a:schemeClr val="tx1"/>
                </a:solidFill>
                <a:latin typeface="+mn-lt"/>
                <a:ea typeface="+mn-ea"/>
                <a:cs typeface="+mn-cs"/>
              </a:rPr>
              <a:t>“ Por la cual se reglamenta la expedición de  licencias de funcionamiento para establecimientos educativos promovidos por particulares para prestar el servicio público educativo en los niveles de preescolar, básica y media”.</a:t>
            </a:r>
            <a:endParaRPr lang="es-ES" sz="3100" dirty="0">
              <a:solidFill>
                <a:schemeClr val="tx1"/>
              </a:solidFill>
              <a:latin typeface="+mn-lt"/>
              <a:ea typeface="+mn-ea"/>
              <a:cs typeface="+mn-cs"/>
            </a:endParaRPr>
          </a:p>
        </p:txBody>
      </p:sp>
    </p:spTree>
    <p:extLst>
      <p:ext uri="{BB962C8B-B14F-4D97-AF65-F5344CB8AC3E}">
        <p14:creationId xmlns:p14="http://schemas.microsoft.com/office/powerpoint/2010/main" val="286466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826305" y="1082842"/>
            <a:ext cx="6750870" cy="799638"/>
          </a:xfrm>
        </p:spPr>
        <p:txBody>
          <a:bodyPr>
            <a:noAutofit/>
          </a:bodyPr>
          <a:lstStyle/>
          <a:p>
            <a:r>
              <a:rPr lang="es-ES" sz="4400" b="1" dirty="0">
                <a:solidFill>
                  <a:schemeClr val="bg2">
                    <a:lumMod val="25000"/>
                  </a:schemeClr>
                </a:solidFill>
                <a:latin typeface="Arial Narrow" panose="020B0606020202030204" pitchFamily="34" charset="0"/>
                <a:cs typeface="Flama-Medium"/>
              </a:rPr>
              <a:t>ESTRUCTURA DEL DECRETO</a:t>
            </a:r>
            <a:endParaRPr lang="es-CO" sz="4400" b="1" dirty="0">
              <a:solidFill>
                <a:schemeClr val="bg2">
                  <a:lumMod val="25000"/>
                </a:schemeClr>
              </a:solidFill>
            </a:endParaRPr>
          </a:p>
        </p:txBody>
      </p:sp>
      <p:sp>
        <p:nvSpPr>
          <p:cNvPr id="5" name="Marcador de contenido 2"/>
          <p:cNvSpPr>
            <a:spLocks noGrp="1"/>
          </p:cNvSpPr>
          <p:nvPr>
            <p:ph idx="1"/>
          </p:nvPr>
        </p:nvSpPr>
        <p:spPr>
          <a:xfrm>
            <a:off x="996077" y="1912097"/>
            <a:ext cx="5115965" cy="3774830"/>
          </a:xfrm>
        </p:spPr>
        <p:txBody>
          <a:bodyPr>
            <a:normAutofit fontScale="55000" lnSpcReduction="20000"/>
          </a:bodyPr>
          <a:lstStyle/>
          <a:p>
            <a:r>
              <a:rPr lang="es-CO" sz="5100" b="1" dirty="0">
                <a:latin typeface="Arial Narrow" panose="020B0606020202030204" pitchFamily="34" charset="0"/>
              </a:rPr>
              <a:t>Art 1: </a:t>
            </a:r>
            <a:r>
              <a:rPr lang="es-CO" sz="5100" dirty="0">
                <a:latin typeface="Arial Narrow" panose="020B0606020202030204" pitchFamily="34" charset="0"/>
              </a:rPr>
              <a:t>Ámbito de Aplicación.</a:t>
            </a:r>
          </a:p>
          <a:p>
            <a:r>
              <a:rPr lang="es-CO" sz="5100" b="1" dirty="0">
                <a:latin typeface="Arial Narrow" panose="020B0606020202030204" pitchFamily="34" charset="0"/>
              </a:rPr>
              <a:t>Art 2: </a:t>
            </a:r>
            <a:r>
              <a:rPr lang="es-CO" sz="5100" dirty="0">
                <a:latin typeface="Arial Narrow" panose="020B0606020202030204" pitchFamily="34" charset="0"/>
              </a:rPr>
              <a:t>Licencia de Funcionamiento.</a:t>
            </a:r>
          </a:p>
          <a:p>
            <a:r>
              <a:rPr lang="es-CO" sz="5100" b="1" dirty="0">
                <a:latin typeface="Arial Narrow" panose="020B0606020202030204" pitchFamily="34" charset="0"/>
              </a:rPr>
              <a:t>Art 3: </a:t>
            </a:r>
            <a:r>
              <a:rPr lang="es-CO" sz="5100" dirty="0">
                <a:latin typeface="Arial Narrow" panose="020B0606020202030204" pitchFamily="34" charset="0"/>
              </a:rPr>
              <a:t>Alcance, efectos y modalidades.</a:t>
            </a:r>
          </a:p>
          <a:p>
            <a:r>
              <a:rPr lang="es-CO" sz="5100" b="1" dirty="0">
                <a:latin typeface="Arial Narrow" panose="020B0606020202030204" pitchFamily="34" charset="0"/>
              </a:rPr>
              <a:t>Art 4: </a:t>
            </a:r>
            <a:r>
              <a:rPr lang="es-CO" sz="5100" dirty="0">
                <a:latin typeface="Arial Narrow" panose="020B0606020202030204" pitchFamily="34" charset="0"/>
              </a:rPr>
              <a:t>Solicitud.</a:t>
            </a:r>
          </a:p>
          <a:p>
            <a:r>
              <a:rPr lang="es-CO" sz="5100" b="1" dirty="0">
                <a:latin typeface="Arial Narrow" panose="020B0606020202030204" pitchFamily="34" charset="0"/>
              </a:rPr>
              <a:t>Art 5: </a:t>
            </a:r>
            <a:r>
              <a:rPr lang="es-CO" sz="5100" dirty="0">
                <a:latin typeface="Arial Narrow" panose="020B0606020202030204" pitchFamily="34" charset="0"/>
              </a:rPr>
              <a:t>Procedimiento.</a:t>
            </a:r>
          </a:p>
          <a:p>
            <a:r>
              <a:rPr lang="es-CO" sz="5100" b="1" dirty="0">
                <a:latin typeface="Arial Narrow" panose="020B0606020202030204" pitchFamily="34" charset="0"/>
              </a:rPr>
              <a:t>Art 6: </a:t>
            </a:r>
            <a:r>
              <a:rPr lang="es-CO" sz="5100" dirty="0">
                <a:latin typeface="Arial Narrow" panose="020B0606020202030204" pitchFamily="34" charset="0"/>
              </a:rPr>
              <a:t>Causales de negación de la licencia de funcionamiento</a:t>
            </a:r>
          </a:p>
          <a:p>
            <a:endParaRPr lang="es-CO" sz="5100" dirty="0">
              <a:latin typeface="Arial Narrow" panose="020B0606020202030204" pitchFamily="34" charset="0"/>
            </a:endParaRPr>
          </a:p>
          <a:p>
            <a:endParaRPr lang="es-CO" dirty="0"/>
          </a:p>
        </p:txBody>
      </p:sp>
      <p:sp>
        <p:nvSpPr>
          <p:cNvPr id="7" name="Marcador de contenido 2"/>
          <p:cNvSpPr txBox="1">
            <a:spLocks/>
          </p:cNvSpPr>
          <p:nvPr/>
        </p:nvSpPr>
        <p:spPr>
          <a:xfrm>
            <a:off x="6112042" y="1882480"/>
            <a:ext cx="5422231" cy="4109246"/>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4500" b="1" dirty="0">
                <a:latin typeface="Arial Narrow" panose="020B0606020202030204" pitchFamily="34" charset="0"/>
              </a:rPr>
              <a:t>Art. 7: </a:t>
            </a:r>
            <a:r>
              <a:rPr lang="es-CO" sz="4500" dirty="0">
                <a:latin typeface="Arial Narrow" panose="020B0606020202030204" pitchFamily="34" charset="0"/>
              </a:rPr>
              <a:t>Fijación de Tarifas.</a:t>
            </a:r>
          </a:p>
          <a:p>
            <a:r>
              <a:rPr lang="es-CO" sz="4500" b="1" dirty="0">
                <a:latin typeface="Arial Narrow" panose="020B0606020202030204" pitchFamily="34" charset="0"/>
              </a:rPr>
              <a:t>Art 8: </a:t>
            </a:r>
            <a:r>
              <a:rPr lang="es-CO" sz="4500" dirty="0">
                <a:latin typeface="Arial Narrow" panose="020B0606020202030204" pitchFamily="34" charset="0"/>
              </a:rPr>
              <a:t>Perdida de Vigencia.</a:t>
            </a:r>
          </a:p>
          <a:p>
            <a:r>
              <a:rPr lang="es-CO" sz="4500" b="1" dirty="0">
                <a:latin typeface="Arial Narrow" panose="020B0606020202030204" pitchFamily="34" charset="0"/>
              </a:rPr>
              <a:t>Art 9: </a:t>
            </a:r>
            <a:r>
              <a:rPr lang="es-CO" sz="4500" dirty="0">
                <a:latin typeface="Arial Narrow" panose="020B0606020202030204" pitchFamily="34" charset="0"/>
              </a:rPr>
              <a:t>Modificaciones.</a:t>
            </a:r>
          </a:p>
          <a:p>
            <a:r>
              <a:rPr lang="es-CO" sz="4500" b="1" dirty="0">
                <a:latin typeface="Arial Narrow" panose="020B0606020202030204" pitchFamily="34" charset="0"/>
              </a:rPr>
              <a:t>Art 10: </a:t>
            </a:r>
            <a:r>
              <a:rPr lang="es-CO" sz="4500" dirty="0">
                <a:latin typeface="Arial Narrow" panose="020B0606020202030204" pitchFamily="34" charset="0"/>
              </a:rPr>
              <a:t>Información al público.</a:t>
            </a:r>
          </a:p>
          <a:p>
            <a:r>
              <a:rPr lang="es-CO" sz="4500" b="1" dirty="0">
                <a:latin typeface="Arial Narrow" panose="020B0606020202030204" pitchFamily="34" charset="0"/>
              </a:rPr>
              <a:t>Art 11: I</a:t>
            </a:r>
            <a:r>
              <a:rPr lang="es-CO" sz="4500" dirty="0">
                <a:latin typeface="Arial Narrow" panose="020B0606020202030204" pitchFamily="34" charset="0"/>
              </a:rPr>
              <a:t>nspección y Vigilancia</a:t>
            </a:r>
          </a:p>
          <a:p>
            <a:r>
              <a:rPr lang="es-CO" sz="4500" b="1" dirty="0">
                <a:latin typeface="Arial Narrow" panose="020B0606020202030204" pitchFamily="34" charset="0"/>
              </a:rPr>
              <a:t>Art 12: </a:t>
            </a:r>
            <a:r>
              <a:rPr lang="es-CO" sz="4500" dirty="0">
                <a:latin typeface="Arial Narrow" panose="020B0606020202030204" pitchFamily="34" charset="0"/>
              </a:rPr>
              <a:t>Vigencia y derogatorias</a:t>
            </a:r>
            <a:r>
              <a:rPr lang="es-CO" sz="5100" dirty="0">
                <a:latin typeface="Arial Narrow" panose="020B0606020202030204" pitchFamily="34" charset="0"/>
              </a:rPr>
              <a:t>.</a:t>
            </a:r>
            <a:endParaRPr lang="es-CO" dirty="0"/>
          </a:p>
        </p:txBody>
      </p:sp>
    </p:spTree>
    <p:extLst>
      <p:ext uri="{BB962C8B-B14F-4D97-AF65-F5344CB8AC3E}">
        <p14:creationId xmlns:p14="http://schemas.microsoft.com/office/powerpoint/2010/main" val="148821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9898" y="1677444"/>
            <a:ext cx="11293555" cy="4401205"/>
          </a:xfrm>
          <a:prstGeom prst="rect">
            <a:avLst/>
          </a:prstGeom>
          <a:noFill/>
        </p:spPr>
        <p:txBody>
          <a:bodyPr wrap="square" rtlCol="0">
            <a:spAutoFit/>
          </a:bodyPr>
          <a:lstStyle/>
          <a:p>
            <a:pPr marL="457200" indent="-457200">
              <a:buFont typeface="Arial" pitchFamily="34" charset="0"/>
              <a:buChar char="•"/>
            </a:pPr>
            <a:r>
              <a:rPr lang="es-ES" sz="2800" dirty="0"/>
              <a:t>Nombre </a:t>
            </a:r>
            <a:r>
              <a:rPr lang="es-ES" sz="2800" dirty="0">
                <a:solidFill>
                  <a:srgbClr val="FF0000"/>
                </a:solidFill>
              </a:rPr>
              <a:t>(Dto.1678 de 1958 Art 5 y Dto.2759 de 1997)</a:t>
            </a:r>
            <a:r>
              <a:rPr lang="es-ES" sz="2800" dirty="0"/>
              <a:t>.</a:t>
            </a:r>
            <a:endParaRPr lang="es-ES" sz="2800" dirty="0">
              <a:solidFill>
                <a:srgbClr val="FF0000"/>
              </a:solidFill>
            </a:endParaRPr>
          </a:p>
          <a:p>
            <a:pPr marL="457200" indent="-457200">
              <a:buFont typeface="Arial" pitchFamily="34" charset="0"/>
              <a:buChar char="•"/>
            </a:pPr>
            <a:r>
              <a:rPr lang="es-ES" sz="2800" dirty="0"/>
              <a:t>Razón social o denominación del propietario del establecimiento </a:t>
            </a:r>
          </a:p>
          <a:p>
            <a:r>
              <a:rPr lang="es-ES" sz="2800" dirty="0"/>
              <a:t>    educativo.</a:t>
            </a:r>
          </a:p>
          <a:p>
            <a:pPr marL="457200" indent="-457200">
              <a:buFont typeface="Arial" pitchFamily="34" charset="0"/>
              <a:buChar char="•"/>
            </a:pPr>
            <a:r>
              <a:rPr lang="es-ES" sz="2800" dirty="0"/>
              <a:t>Número de Identificación DANE.</a:t>
            </a:r>
          </a:p>
          <a:p>
            <a:pPr marL="457200" indent="-457200">
              <a:buFont typeface="Arial" pitchFamily="34" charset="0"/>
              <a:buChar char="•"/>
            </a:pPr>
            <a:r>
              <a:rPr lang="es-ES" sz="2800" dirty="0"/>
              <a:t>Nombre completo del Establecimiento Educativo.</a:t>
            </a:r>
          </a:p>
          <a:p>
            <a:pPr marL="457200" indent="-457200">
              <a:buFont typeface="Arial" pitchFamily="34" charset="0"/>
              <a:buChar char="•"/>
            </a:pPr>
            <a:r>
              <a:rPr lang="es-ES" sz="2800" dirty="0"/>
              <a:t>Ubicación de su planta física </a:t>
            </a:r>
          </a:p>
          <a:p>
            <a:pPr marL="457200" indent="-457200">
              <a:buFont typeface="Arial" pitchFamily="34" charset="0"/>
              <a:buChar char="•"/>
            </a:pPr>
            <a:r>
              <a:rPr lang="es-ES" sz="2800" dirty="0"/>
              <a:t>Niveles, Ciclos y Modalidades.</a:t>
            </a:r>
          </a:p>
          <a:p>
            <a:pPr marL="457200" indent="-457200">
              <a:buFont typeface="Arial" pitchFamily="34" charset="0"/>
              <a:buChar char="•"/>
            </a:pPr>
            <a:r>
              <a:rPr lang="es-ES" sz="2800" dirty="0"/>
              <a:t>Número máximo de estudiantes.</a:t>
            </a:r>
          </a:p>
          <a:p>
            <a:pPr marL="457200" indent="-457200">
              <a:buFont typeface="Arial" pitchFamily="34" charset="0"/>
              <a:buChar char="•"/>
            </a:pPr>
            <a:r>
              <a:rPr lang="es-ES" sz="2800" dirty="0"/>
              <a:t>Tarifas de matrícula y pensión para los grados que </a:t>
            </a:r>
          </a:p>
          <a:p>
            <a:r>
              <a:rPr lang="es-ES" sz="2800" dirty="0"/>
              <a:t>     ofrecerá durante el primer año de funcionamiento. </a:t>
            </a:r>
            <a:endParaRPr lang="es-CO" sz="2800" dirty="0"/>
          </a:p>
        </p:txBody>
      </p:sp>
      <p:sp>
        <p:nvSpPr>
          <p:cNvPr id="6" name="Rectángulo 5"/>
          <p:cNvSpPr/>
          <p:nvPr/>
        </p:nvSpPr>
        <p:spPr>
          <a:xfrm>
            <a:off x="3721855" y="855194"/>
            <a:ext cx="5569153" cy="584775"/>
          </a:xfrm>
          <a:prstGeom prst="rect">
            <a:avLst/>
          </a:prstGeom>
        </p:spPr>
        <p:txBody>
          <a:bodyPr wrap="none">
            <a:spAutoFit/>
          </a:bodyPr>
          <a:lstStyle/>
          <a:p>
            <a:r>
              <a:rPr lang="es-ES" sz="3200" b="1" dirty="0">
                <a:solidFill>
                  <a:schemeClr val="bg2">
                    <a:lumMod val="25000"/>
                  </a:schemeClr>
                </a:solidFill>
              </a:rPr>
              <a:t>Licencia de Funcionamiento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604" y="4485615"/>
            <a:ext cx="2149425" cy="190073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604" y="2622885"/>
            <a:ext cx="2168916" cy="469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473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65467" y="3249311"/>
            <a:ext cx="7863050" cy="1815882"/>
          </a:xfrm>
          <a:prstGeom prst="rect">
            <a:avLst/>
          </a:prstGeom>
          <a:noFill/>
        </p:spPr>
        <p:txBody>
          <a:bodyPr wrap="none" rtlCol="0">
            <a:spAutoFit/>
          </a:bodyPr>
          <a:lstStyle/>
          <a:p>
            <a:r>
              <a:rPr lang="es-ES" sz="2800" dirty="0"/>
              <a:t>La Secretaría de Educación respectiva podrá</a:t>
            </a:r>
          </a:p>
          <a:p>
            <a:r>
              <a:rPr lang="es-ES" sz="2800" dirty="0"/>
              <a:t>otorgar la licencia de funcionamiento en la</a:t>
            </a:r>
          </a:p>
          <a:p>
            <a:r>
              <a:rPr lang="es-ES" sz="2800" dirty="0"/>
              <a:t>modalidad definitiva, condicional o provisional,</a:t>
            </a:r>
          </a:p>
          <a:p>
            <a:r>
              <a:rPr lang="es-ES" sz="2800" dirty="0"/>
              <a:t>según el caso.</a:t>
            </a:r>
            <a:endParaRPr lang="es-CO" sz="2800" dirty="0"/>
          </a:p>
        </p:txBody>
      </p:sp>
      <p:sp>
        <p:nvSpPr>
          <p:cNvPr id="6" name="Rectángulo 5"/>
          <p:cNvSpPr/>
          <p:nvPr/>
        </p:nvSpPr>
        <p:spPr>
          <a:xfrm>
            <a:off x="689899" y="1705269"/>
            <a:ext cx="7798930" cy="954107"/>
          </a:xfrm>
          <a:prstGeom prst="rect">
            <a:avLst/>
          </a:prstGeom>
        </p:spPr>
        <p:txBody>
          <a:bodyPr wrap="none">
            <a:spAutoFit/>
          </a:bodyPr>
          <a:lstStyle/>
          <a:p>
            <a:r>
              <a:rPr lang="es-ES" sz="2800" b="1" dirty="0">
                <a:solidFill>
                  <a:schemeClr val="bg2">
                    <a:lumMod val="25000"/>
                  </a:schemeClr>
                </a:solidFill>
              </a:rPr>
              <a:t>Alcance, efectos y modalidades de la licencia</a:t>
            </a:r>
          </a:p>
          <a:p>
            <a:r>
              <a:rPr lang="es-ES" sz="2800" b="1" dirty="0">
                <a:solidFill>
                  <a:schemeClr val="bg2">
                    <a:lumMod val="25000"/>
                  </a:schemeClr>
                </a:solidFill>
              </a:rPr>
              <a:t>de funcionamiento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651" y="2239969"/>
            <a:ext cx="3428749" cy="1919076"/>
          </a:xfrm>
          <a:prstGeom prst="rect">
            <a:avLst/>
          </a:prstGeom>
        </p:spPr>
      </p:pic>
    </p:spTree>
    <p:extLst>
      <p:ext uri="{BB962C8B-B14F-4D97-AF65-F5344CB8AC3E}">
        <p14:creationId xmlns:p14="http://schemas.microsoft.com/office/powerpoint/2010/main" val="2751017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3" y="1195754"/>
            <a:ext cx="11350543" cy="734646"/>
          </a:xfrm>
        </p:spPr>
        <p:txBody>
          <a:bodyPr/>
          <a:lstStyle/>
          <a:p>
            <a:pPr algn="ctr"/>
            <a:r>
              <a:rPr lang="es-CO" b="1" dirty="0">
                <a:solidFill>
                  <a:schemeClr val="bg2">
                    <a:lumMod val="25000"/>
                  </a:schemeClr>
                </a:solidFill>
                <a:latin typeface="Arial Narrow" panose="020B0606020202030204" pitchFamily="34" charset="0"/>
                <a:cs typeface="Times New Roman" panose="02020603050405020304" pitchFamily="18" charset="0"/>
              </a:rPr>
              <a:t>MODALIDADES DE LICENCIAS DE FUNCIONAMIENTO</a:t>
            </a:r>
            <a:endParaRPr lang="es-ES" dirty="0">
              <a:solidFill>
                <a:schemeClr val="bg2">
                  <a:lumMod val="25000"/>
                </a:schemeClr>
              </a:solidFill>
            </a:endParaRPr>
          </a:p>
        </p:txBody>
      </p:sp>
      <p:sp>
        <p:nvSpPr>
          <p:cNvPr id="4"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937845" y="1852246"/>
            <a:ext cx="10503877" cy="4290646"/>
          </a:xfrm>
        </p:spPr>
        <p:txBody>
          <a:bodyPr>
            <a:normAutofit fontScale="70000" lnSpcReduction="20000"/>
          </a:bodyPr>
          <a:lstStyle/>
          <a:p>
            <a:pPr lvl="0" algn="just"/>
            <a:r>
              <a:rPr lang="es-CO" sz="4300" b="1" u="sng" dirty="0">
                <a:latin typeface="Arial Narrow" panose="020B0606020202030204" pitchFamily="34" charset="0"/>
              </a:rPr>
              <a:t>Definitiva</a:t>
            </a:r>
            <a:r>
              <a:rPr lang="es-CO" sz="4300" dirty="0">
                <a:latin typeface="Arial Narrow" panose="020B0606020202030204" pitchFamily="34" charset="0"/>
              </a:rPr>
              <a:t>, cuando quien va a abrir el colegio ha presentado todos los requisitos exigidos. Se expide por tiempo indefinido.</a:t>
            </a:r>
            <a:endParaRPr lang="es-ES" sz="4300" dirty="0">
              <a:latin typeface="Arial Narrow" panose="020B0606020202030204" pitchFamily="34" charset="0"/>
            </a:endParaRPr>
          </a:p>
          <a:p>
            <a:pPr lvl="0" algn="just"/>
            <a:r>
              <a:rPr lang="es-CO" sz="4300" b="1" u="sng" dirty="0">
                <a:latin typeface="Arial Narrow" panose="020B0606020202030204" pitchFamily="34" charset="0"/>
              </a:rPr>
              <a:t>Condicional,</a:t>
            </a:r>
            <a:r>
              <a:rPr lang="es-CO" sz="4300" dirty="0">
                <a:latin typeface="Arial Narrow" panose="020B0606020202030204" pitchFamily="34" charset="0"/>
              </a:rPr>
              <a:t> cuando el interesado ha presentado todos los requisitos excepto el concepto sanitario o el permiso de ocupación. Se expide por cuatro años, y se prorroga por periodos de un año, a solicitud del particular, si éste demuestra haber hecho las gestiones para obtenerlas</a:t>
            </a:r>
            <a:endParaRPr lang="es-ES" sz="4300" dirty="0">
              <a:latin typeface="Arial Narrow" panose="020B0606020202030204" pitchFamily="34" charset="0"/>
            </a:endParaRPr>
          </a:p>
          <a:p>
            <a:pPr lvl="0" algn="just"/>
            <a:r>
              <a:rPr lang="es-CO" sz="4300" b="1" u="sng" dirty="0">
                <a:latin typeface="Arial Narrow" panose="020B0606020202030204" pitchFamily="34" charset="0"/>
              </a:rPr>
              <a:t>Provisional</a:t>
            </a:r>
            <a:r>
              <a:rPr lang="es-CO" sz="4300" dirty="0">
                <a:latin typeface="Arial Narrow" panose="020B0606020202030204" pitchFamily="34" charset="0"/>
              </a:rPr>
              <a:t>: esta licencia no permite operar, pero es un aval al proyecto educativo, cuando el particular todavía no tiene licencia de construcción. Una vez obtenida, puede iniciar las gestiones de licencia, compra, adecuación o arriendo de la edificación en que funcionará.</a:t>
            </a:r>
            <a:endParaRPr lang="es-ES" sz="4300" dirty="0">
              <a:latin typeface="Arial Narrow" panose="020B0606020202030204" pitchFamily="34" charset="0"/>
            </a:endParaRPr>
          </a:p>
          <a:p>
            <a:pPr algn="just"/>
            <a:endParaRPr lang="es-ES" sz="3600" dirty="0">
              <a:latin typeface="Arial Narrow" panose="020B0606020202030204" pitchFamily="34" charset="0"/>
            </a:endParaRPr>
          </a:p>
        </p:txBody>
      </p:sp>
    </p:spTree>
    <p:extLst>
      <p:ext uri="{BB962C8B-B14F-4D97-AF65-F5344CB8AC3E}">
        <p14:creationId xmlns:p14="http://schemas.microsoft.com/office/powerpoint/2010/main" val="22983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44778" y="474295"/>
            <a:ext cx="6304549" cy="1077218"/>
          </a:xfrm>
          <a:prstGeom prst="rect">
            <a:avLst/>
          </a:prstGeom>
        </p:spPr>
        <p:txBody>
          <a:bodyPr wrap="square">
            <a:spAutoFit/>
          </a:bodyPr>
          <a:lstStyle/>
          <a:p>
            <a:pPr algn="ctr"/>
            <a:r>
              <a:rPr lang="es-ES" sz="3200" b="1" dirty="0">
                <a:solidFill>
                  <a:schemeClr val="bg2">
                    <a:lumMod val="25000"/>
                  </a:schemeClr>
                </a:solidFill>
                <a:latin typeface="Arial Narrow" panose="020B0606020202030204" pitchFamily="34" charset="0"/>
                <a:cs typeface="Flama-Medium"/>
              </a:rPr>
              <a:t>LICENCIA DE FUNCIONAMIENTO</a:t>
            </a:r>
          </a:p>
          <a:p>
            <a:pPr algn="ctr"/>
            <a:r>
              <a:rPr lang="es-CO" sz="3200" b="1" dirty="0">
                <a:solidFill>
                  <a:schemeClr val="bg2">
                    <a:lumMod val="25000"/>
                  </a:schemeClr>
                </a:solidFill>
                <a:latin typeface="Arial Narrow" panose="020B0606020202030204" pitchFamily="34" charset="0"/>
                <a:cs typeface="Flama-Medium"/>
              </a:rPr>
              <a:t>PASO A PASO</a:t>
            </a:r>
            <a:endParaRPr lang="es-ES" sz="3200" b="1" dirty="0">
              <a:solidFill>
                <a:schemeClr val="bg2">
                  <a:lumMod val="25000"/>
                </a:schemeClr>
              </a:solidFill>
              <a:latin typeface="Arial Narrow" panose="020B0606020202030204" pitchFamily="34" charset="0"/>
              <a:cs typeface="Flama-Medium"/>
            </a:endParaRPr>
          </a:p>
        </p:txBody>
      </p:sp>
      <p:sp>
        <p:nvSpPr>
          <p:cNvPr id="5" name="Marcador de contenido 2">
            <a:extLst>
              <a:ext uri="{FF2B5EF4-FFF2-40B4-BE49-F238E27FC236}">
                <a16:creationId xmlns:a16="http://schemas.microsoft.com/office/drawing/2014/main" xmlns="" id="{5090F0A5-6112-4C1E-A676-D2DDB35800CC}"/>
              </a:ext>
            </a:extLst>
          </p:cNvPr>
          <p:cNvSpPr>
            <a:spLocks noGrp="1"/>
          </p:cNvSpPr>
          <p:nvPr>
            <p:ph idx="1"/>
          </p:nvPr>
        </p:nvSpPr>
        <p:spPr>
          <a:xfrm>
            <a:off x="1801652" y="1551513"/>
            <a:ext cx="8232685" cy="4747156"/>
          </a:xfrm>
        </p:spPr>
        <p:txBody>
          <a:bodyPr>
            <a:noAutofit/>
          </a:bodyPr>
          <a:lstStyle/>
          <a:p>
            <a:pPr marL="457200" indent="-457200" algn="just">
              <a:buFont typeface="+mj-lt"/>
              <a:buAutoNum type="arabicPeriod"/>
            </a:pPr>
            <a:r>
              <a:rPr lang="es-CO" sz="4000" dirty="0">
                <a:latin typeface="Arial Narrow" panose="020B0606020202030204" pitchFamily="34" charset="0"/>
              </a:rPr>
              <a:t>Taller de Orientación.</a:t>
            </a:r>
          </a:p>
          <a:p>
            <a:pPr marL="457200" indent="-457200" algn="just">
              <a:buFont typeface="+mj-lt"/>
              <a:buAutoNum type="arabicPeriod"/>
            </a:pPr>
            <a:r>
              <a:rPr lang="es-CO" sz="4000" dirty="0">
                <a:latin typeface="Arial Narrow" panose="020B0606020202030204" pitchFamily="34" charset="0"/>
              </a:rPr>
              <a:t>Trámite para la expedición.</a:t>
            </a:r>
          </a:p>
          <a:p>
            <a:pPr marL="457200" indent="-457200" algn="just">
              <a:buFont typeface="+mj-lt"/>
              <a:buAutoNum type="arabicPeriod"/>
            </a:pPr>
            <a:r>
              <a:rPr lang="es-CO" sz="4000" dirty="0">
                <a:latin typeface="Arial Narrow" panose="020B0606020202030204" pitchFamily="34" charset="0"/>
              </a:rPr>
              <a:t>Conceptos técnicos.</a:t>
            </a:r>
          </a:p>
          <a:p>
            <a:pPr marL="457200" indent="-457200" algn="just">
              <a:buFont typeface="+mj-lt"/>
              <a:buAutoNum type="arabicPeriod"/>
            </a:pPr>
            <a:r>
              <a:rPr lang="es-CO" sz="4000" dirty="0">
                <a:latin typeface="Arial Narrow" panose="020B0606020202030204" pitchFamily="34" charset="0"/>
              </a:rPr>
              <a:t>Ajustes o aclaraciones.</a:t>
            </a:r>
          </a:p>
          <a:p>
            <a:pPr marL="457200" indent="-457200" algn="just">
              <a:buFont typeface="+mj-lt"/>
              <a:buAutoNum type="arabicPeriod"/>
            </a:pPr>
            <a:r>
              <a:rPr lang="es-CO" sz="4000" dirty="0">
                <a:latin typeface="Arial Narrow" panose="020B0606020202030204" pitchFamily="34" charset="0"/>
              </a:rPr>
              <a:t>Expedición o negación.</a:t>
            </a:r>
          </a:p>
          <a:p>
            <a:pPr marL="457200" indent="-457200" algn="just">
              <a:buFont typeface="+mj-lt"/>
              <a:buAutoNum type="arabicPeriod"/>
            </a:pPr>
            <a:r>
              <a:rPr lang="es-CO" sz="4000" dirty="0">
                <a:latin typeface="Arial Narrow" panose="020B0606020202030204" pitchFamily="34" charset="0"/>
              </a:rPr>
              <a:t>Actualización de la Licencia.</a:t>
            </a:r>
          </a:p>
        </p:txBody>
      </p:sp>
    </p:spTree>
    <p:extLst>
      <p:ext uri="{BB962C8B-B14F-4D97-AF65-F5344CB8AC3E}">
        <p14:creationId xmlns:p14="http://schemas.microsoft.com/office/powerpoint/2010/main" val="259715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4800A6D-E1B7-452D-8AC5-F95DF45A4825}"/>
              </a:ext>
            </a:extLst>
          </p:cNvPr>
          <p:cNvSpPr>
            <a:spLocks noGrp="1"/>
          </p:cNvSpPr>
          <p:nvPr>
            <p:ph type="title"/>
          </p:nvPr>
        </p:nvSpPr>
        <p:spPr>
          <a:xfrm>
            <a:off x="3492859" y="937148"/>
            <a:ext cx="5506761" cy="1194293"/>
          </a:xfrm>
        </p:spPr>
        <p:txBody>
          <a:bodyPr>
            <a:noAutofit/>
          </a:bodyPr>
          <a:lstStyle/>
          <a:p>
            <a:pPr lvl="0">
              <a:spcBef>
                <a:spcPct val="20000"/>
              </a:spcBef>
            </a:pPr>
            <a:r>
              <a:rPr lang="es-CO" b="1" dirty="0">
                <a:solidFill>
                  <a:schemeClr val="bg2">
                    <a:lumMod val="25000"/>
                  </a:schemeClr>
                </a:solidFill>
                <a:latin typeface="Arial Narrow" panose="020B0606020202030204" pitchFamily="34" charset="0"/>
              </a:rPr>
              <a:t>1.  TALLER DE ORIENTACIÓN</a:t>
            </a:r>
            <a:r>
              <a:rPr lang="es-CO" sz="3200" b="1" dirty="0">
                <a:solidFill>
                  <a:srgbClr val="FF0000"/>
                </a:solidFill>
                <a:latin typeface="Arial Narrow" panose="020B0606020202030204" pitchFamily="34" charset="0"/>
                <a:ea typeface="+mn-ea"/>
                <a:cs typeface="Times New Roman" panose="02020603050405020304" pitchFamily="18" charset="0"/>
              </a:rPr>
              <a:t/>
            </a:r>
            <a:br>
              <a:rPr lang="es-CO" sz="3200" b="1" dirty="0">
                <a:solidFill>
                  <a:srgbClr val="FF0000"/>
                </a:solidFill>
                <a:latin typeface="Arial Narrow" panose="020B0606020202030204" pitchFamily="34" charset="0"/>
                <a:ea typeface="+mn-ea"/>
                <a:cs typeface="Times New Roman" panose="02020603050405020304" pitchFamily="18" charset="0"/>
              </a:rPr>
            </a:br>
            <a:endParaRPr lang="es-CO" sz="3200" b="1" dirty="0">
              <a:solidFill>
                <a:srgbClr val="FF0000"/>
              </a:solidFill>
              <a:latin typeface="Arial Narrow" panose="020B0606020202030204" pitchFamily="34" charset="0"/>
            </a:endParaRPr>
          </a:p>
        </p:txBody>
      </p:sp>
      <p:sp>
        <p:nvSpPr>
          <p:cNvPr id="5" name="Marcador de contenido 2">
            <a:extLst>
              <a:ext uri="{FF2B5EF4-FFF2-40B4-BE49-F238E27FC236}">
                <a16:creationId xmlns:a16="http://schemas.microsoft.com/office/drawing/2014/main" xmlns="" id="{89B26B49-E290-454D-928B-2BF8A668C405}"/>
              </a:ext>
            </a:extLst>
          </p:cNvPr>
          <p:cNvSpPr>
            <a:spLocks noGrp="1"/>
          </p:cNvSpPr>
          <p:nvPr>
            <p:ph idx="1"/>
          </p:nvPr>
        </p:nvSpPr>
        <p:spPr>
          <a:xfrm>
            <a:off x="983505" y="1798960"/>
            <a:ext cx="10199077" cy="4300744"/>
          </a:xfrm>
        </p:spPr>
        <p:txBody>
          <a:bodyPr>
            <a:noAutofit/>
          </a:bodyPr>
          <a:lstStyle/>
          <a:p>
            <a:pPr marL="0" indent="0" algn="just">
              <a:spcBef>
                <a:spcPts val="0"/>
              </a:spcBef>
              <a:buNone/>
            </a:pPr>
            <a:r>
              <a:rPr lang="es-CO" sz="3200" dirty="0">
                <a:latin typeface="Arial Narrow" panose="020B0606020202030204" pitchFamily="34" charset="0"/>
              </a:rPr>
              <a:t>Taller de orientación para nuevos prestadores del servicio educativo en las siguientes fechas: </a:t>
            </a:r>
          </a:p>
          <a:p>
            <a:pPr marL="0" indent="0" algn="just">
              <a:spcBef>
                <a:spcPts val="0"/>
              </a:spcBef>
              <a:buNone/>
            </a:pPr>
            <a:endParaRPr lang="es-CO" sz="3200" dirty="0">
              <a:latin typeface="Arial Narrow" panose="020B0606020202030204" pitchFamily="34" charset="0"/>
            </a:endParaRPr>
          </a:p>
          <a:p>
            <a:pPr algn="just">
              <a:spcBef>
                <a:spcPts val="0"/>
              </a:spcBef>
            </a:pPr>
            <a:r>
              <a:rPr lang="es-CO" sz="3200" dirty="0">
                <a:latin typeface="Arial Narrow" panose="020B0606020202030204" pitchFamily="34" charset="0"/>
              </a:rPr>
              <a:t>Primer semestre: en el mes de abril </a:t>
            </a:r>
          </a:p>
          <a:p>
            <a:pPr algn="just">
              <a:spcBef>
                <a:spcPts val="0"/>
              </a:spcBef>
            </a:pPr>
            <a:r>
              <a:rPr lang="es-CO" sz="3200" dirty="0">
                <a:latin typeface="Arial Narrow" panose="020B0606020202030204" pitchFamily="34" charset="0"/>
              </a:rPr>
              <a:t>Segundo semestre: en el mes de octubre </a:t>
            </a:r>
          </a:p>
          <a:p>
            <a:pPr marL="0" indent="0" algn="just">
              <a:spcBef>
                <a:spcPts val="0"/>
              </a:spcBef>
              <a:buNone/>
            </a:pPr>
            <a:endParaRPr lang="es-CO" sz="3200" dirty="0">
              <a:latin typeface="Arial Narrow" panose="020B0606020202030204" pitchFamily="34" charset="0"/>
            </a:endParaRPr>
          </a:p>
          <a:p>
            <a:pPr marL="0" indent="0" algn="just">
              <a:spcBef>
                <a:spcPts val="0"/>
              </a:spcBef>
              <a:buNone/>
            </a:pPr>
            <a:endParaRPr lang="es-CO" sz="2400" dirty="0">
              <a:latin typeface="Arial Narrow" panose="020B0606020202030204" pitchFamily="34" charset="0"/>
            </a:endParaRPr>
          </a:p>
          <a:p>
            <a:pPr marL="0" indent="0" algn="just">
              <a:spcBef>
                <a:spcPts val="0"/>
              </a:spcBef>
              <a:buNone/>
            </a:pPr>
            <a:endParaRPr lang="es-CO" sz="2400" dirty="0">
              <a:latin typeface="Arial Narrow" panose="020B0606020202030204" pitchFamily="34" charset="0"/>
            </a:endParaRPr>
          </a:p>
          <a:p>
            <a:pPr marL="0" indent="0" algn="just">
              <a:spcBef>
                <a:spcPts val="0"/>
              </a:spcBef>
              <a:buNone/>
            </a:pPr>
            <a:r>
              <a:rPr lang="es-CO" sz="2400" dirty="0">
                <a:latin typeface="Arial Narrow" panose="020B0606020202030204" pitchFamily="34" charset="0"/>
              </a:rPr>
              <a:t>De acuerdo a lo establecido al reglamento territorial para el ejercicio de la inspección, vigilancia  y control. Res.  2166 de 2020. Art 63.</a:t>
            </a:r>
            <a:endParaRPr lang="es-ES" dirty="0">
              <a:latin typeface="Arial Narrow" panose="020B0606020202030204" pitchFamily="34" charset="0"/>
            </a:endParaRPr>
          </a:p>
        </p:txBody>
      </p:sp>
      <p:sp>
        <p:nvSpPr>
          <p:cNvPr id="3" name="2 Rectángulo"/>
          <p:cNvSpPr/>
          <p:nvPr/>
        </p:nvSpPr>
        <p:spPr>
          <a:xfrm>
            <a:off x="7652084" y="2606387"/>
            <a:ext cx="3585412" cy="1077218"/>
          </a:xfrm>
          <a:prstGeom prst="rect">
            <a:avLst/>
          </a:prstGeom>
          <a:solidFill>
            <a:schemeClr val="accent1">
              <a:lumMod val="50000"/>
            </a:schemeClr>
          </a:solidFill>
        </p:spPr>
        <p:txBody>
          <a:bodyPr wrap="square" lIns="91440" tIns="45720" rIns="91440" bIns="45720">
            <a:spAutoFit/>
          </a:bodyPr>
          <a:lstStyle/>
          <a:p>
            <a:pPr algn="ctr"/>
            <a:r>
              <a:rPr lang="es-E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REQUISITO</a:t>
            </a:r>
          </a:p>
          <a:p>
            <a:pPr algn="ctr"/>
            <a:r>
              <a:rPr lang="es-E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INDISPENSABLE</a:t>
            </a:r>
          </a:p>
        </p:txBody>
      </p:sp>
      <p:sp>
        <p:nvSpPr>
          <p:cNvPr id="6" name="5 Rectángulo"/>
          <p:cNvSpPr/>
          <p:nvPr/>
        </p:nvSpPr>
        <p:spPr>
          <a:xfrm>
            <a:off x="2642448" y="4411125"/>
            <a:ext cx="4404539" cy="923330"/>
          </a:xfrm>
          <a:prstGeom prst="rect">
            <a:avLst/>
          </a:prstGeom>
          <a:noFill/>
        </p:spPr>
        <p:txBody>
          <a:bodyPr wrap="none" lIns="91440" tIns="45720" rIns="91440" bIns="45720">
            <a:spAutoFit/>
          </a:bodyPr>
          <a:lstStyle/>
          <a:p>
            <a:pPr algn="ctr"/>
            <a:r>
              <a:rPr lang="es-CO"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CERTIFICADO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4807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59015" y="1195754"/>
            <a:ext cx="5111261" cy="703385"/>
          </a:xfrm>
        </p:spPr>
        <p:txBody>
          <a:bodyPr/>
          <a:lstStyle/>
          <a:p>
            <a:pPr algn="ctr"/>
            <a:r>
              <a:rPr lang="es-CO" b="1" dirty="0">
                <a:solidFill>
                  <a:schemeClr val="bg2">
                    <a:lumMod val="25000"/>
                  </a:schemeClr>
                </a:solidFill>
                <a:latin typeface="+mn-lt"/>
              </a:rPr>
              <a:t>AGENDA DEL TALLER</a:t>
            </a:r>
            <a:endParaRPr lang="es-ES" b="1" dirty="0">
              <a:solidFill>
                <a:schemeClr val="bg2">
                  <a:lumMod val="25000"/>
                </a:schemeClr>
              </a:solidFill>
              <a:latin typeface="+mn-lt"/>
            </a:endParaRPr>
          </a:p>
        </p:txBody>
      </p:sp>
      <p:sp>
        <p:nvSpPr>
          <p:cNvPr id="4" name="Marcador de contenido 2"/>
          <p:cNvSpPr>
            <a:spLocks noGrp="1"/>
          </p:cNvSpPr>
          <p:nvPr>
            <p:ph idx="1"/>
          </p:nvPr>
        </p:nvSpPr>
        <p:spPr>
          <a:xfrm>
            <a:off x="1083734" y="1855055"/>
            <a:ext cx="8466666" cy="4358176"/>
          </a:xfrm>
        </p:spPr>
        <p:txBody>
          <a:bodyPr>
            <a:normAutofit/>
          </a:bodyPr>
          <a:lstStyle/>
          <a:p>
            <a:pPr marL="514350" indent="-514350" algn="just">
              <a:lnSpc>
                <a:spcPct val="110000"/>
              </a:lnSpc>
              <a:spcBef>
                <a:spcPts val="0"/>
              </a:spcBef>
              <a:buFont typeface="+mj-lt"/>
              <a:buAutoNum type="arabicPeriod"/>
            </a:pPr>
            <a:r>
              <a:rPr lang="es-CO" sz="2400" dirty="0">
                <a:latin typeface="Arial Narrow" panose="020B0606020202030204" pitchFamily="34" charset="0"/>
              </a:rPr>
              <a:t>Saludo y Presentación del Grupo Interdisciplinario del Taller</a:t>
            </a:r>
            <a:r>
              <a:rPr lang="es-CO" sz="2000" dirty="0">
                <a:latin typeface="Arial Narrow" panose="020B0606020202030204" pitchFamily="34" charset="0"/>
              </a:rPr>
              <a:t>. </a:t>
            </a:r>
          </a:p>
          <a:p>
            <a:pPr marL="514350" lvl="0" indent="-514350" algn="just">
              <a:lnSpc>
                <a:spcPct val="110000"/>
              </a:lnSpc>
              <a:spcBef>
                <a:spcPts val="0"/>
              </a:spcBef>
              <a:buClr>
                <a:srgbClr val="4E67C8"/>
              </a:buClr>
              <a:buFont typeface="+mj-lt"/>
              <a:buAutoNum type="arabicPeriod"/>
            </a:pPr>
            <a:r>
              <a:rPr lang="es-CO" sz="2400" dirty="0">
                <a:latin typeface="Arial Narrow" panose="020B0606020202030204" pitchFamily="34" charset="0"/>
              </a:rPr>
              <a:t>Normatividad</a:t>
            </a:r>
            <a:r>
              <a:rPr lang="es-CO" sz="2400" dirty="0" smtClean="0">
                <a:latin typeface="Arial Narrow" panose="020B0606020202030204" pitchFamily="34" charset="0"/>
              </a:rPr>
              <a:t>.</a:t>
            </a:r>
            <a:endParaRPr lang="es-CO" sz="2000" i="1" dirty="0">
              <a:latin typeface="Arial Narrow" panose="020B0606020202030204" pitchFamily="34" charset="0"/>
            </a:endParaRPr>
          </a:p>
          <a:p>
            <a:pPr marL="514350" indent="-514350" algn="just">
              <a:lnSpc>
                <a:spcPct val="110000"/>
              </a:lnSpc>
              <a:spcBef>
                <a:spcPts val="0"/>
              </a:spcBef>
              <a:buFont typeface="+mj-lt"/>
              <a:buAutoNum type="arabicPeriod"/>
            </a:pPr>
            <a:r>
              <a:rPr lang="es-CO" sz="2400" dirty="0">
                <a:latin typeface="Arial Narrow" panose="020B0606020202030204" pitchFamily="34" charset="0"/>
                <a:ea typeface="+mj-ea"/>
                <a:cs typeface="Times New Roman" panose="02020603050405020304" pitchFamily="18" charset="0"/>
              </a:rPr>
              <a:t>Generalidades </a:t>
            </a:r>
            <a:r>
              <a:rPr lang="es-CO" sz="2000" b="1" dirty="0">
                <a:latin typeface="Arial Narrow" panose="020B0606020202030204" pitchFamily="34" charset="0"/>
                <a:ea typeface="+mj-ea"/>
                <a:cs typeface="Times New Roman" panose="02020603050405020304" pitchFamily="18" charset="0"/>
              </a:rPr>
              <a:t>“Requisitos para otorgar Licencia de Funcionamiento</a:t>
            </a:r>
            <a:r>
              <a:rPr lang="es-CO" sz="2000" dirty="0" smtClean="0">
                <a:latin typeface="Arial Narrow" panose="020B0606020202030204" pitchFamily="34" charset="0"/>
                <a:ea typeface="+mj-ea"/>
                <a:cs typeface="Times New Roman" panose="02020603050405020304" pitchFamily="18" charset="0"/>
              </a:rPr>
              <a:t>” </a:t>
            </a:r>
            <a:endParaRPr lang="es-CO" sz="2000" i="1" dirty="0">
              <a:latin typeface="Arial Narrow" panose="020B0606020202030204" pitchFamily="34" charset="0"/>
              <a:ea typeface="+mj-ea"/>
              <a:cs typeface="Times New Roman" panose="02020603050405020304" pitchFamily="18" charset="0"/>
            </a:endParaRPr>
          </a:p>
          <a:p>
            <a:pPr marL="514350" indent="-514350" algn="just">
              <a:lnSpc>
                <a:spcPct val="110000"/>
              </a:lnSpc>
              <a:spcBef>
                <a:spcPts val="0"/>
              </a:spcBef>
              <a:buFont typeface="+mj-lt"/>
              <a:buAutoNum type="arabicPeriod"/>
            </a:pPr>
            <a:r>
              <a:rPr lang="es-CO" sz="2400" dirty="0">
                <a:latin typeface="Arial Narrow" panose="020B0606020202030204" pitchFamily="34" charset="0"/>
                <a:ea typeface="+mj-ea"/>
                <a:cs typeface="Times New Roman" panose="02020603050405020304" pitchFamily="18" charset="0"/>
              </a:rPr>
              <a:t>Conceptos Técnicos</a:t>
            </a:r>
            <a:r>
              <a:rPr lang="es-CO" sz="2000" b="1" i="1" dirty="0">
                <a:latin typeface="Arial Narrow" panose="020B0606020202030204" pitchFamily="34" charset="0"/>
                <a:ea typeface="+mj-ea"/>
                <a:cs typeface="Times New Roman" panose="02020603050405020304" pitchFamily="18" charset="0"/>
              </a:rPr>
              <a:t>: </a:t>
            </a:r>
            <a:r>
              <a:rPr lang="es-CO" sz="2400" dirty="0">
                <a:latin typeface="Arial Narrow" panose="020B0606020202030204" pitchFamily="34" charset="0"/>
              </a:rPr>
              <a:t>Dirección Técnica de  Calidad. Dirección Técnica de  Cobertura. Dirección Técnica administrativa y Financiera.</a:t>
            </a:r>
          </a:p>
          <a:p>
            <a:pPr marL="514350" indent="-514350" algn="just">
              <a:lnSpc>
                <a:spcPct val="110000"/>
              </a:lnSpc>
              <a:spcBef>
                <a:spcPts val="0"/>
              </a:spcBef>
              <a:buFont typeface="+mj-lt"/>
              <a:buAutoNum type="arabicPeriod"/>
            </a:pPr>
            <a:r>
              <a:rPr lang="es-CO" sz="2400" dirty="0">
                <a:latin typeface="Arial Narrow" panose="020B0606020202030204" pitchFamily="34" charset="0"/>
              </a:rPr>
              <a:t>Formulario 1D : Evaluación institucional para proyectos de creación de nuevos establecimientos educativos de preescolar, básica y media. </a:t>
            </a:r>
          </a:p>
          <a:p>
            <a:pPr marL="514350" indent="-514350" algn="just">
              <a:lnSpc>
                <a:spcPct val="110000"/>
              </a:lnSpc>
              <a:spcBef>
                <a:spcPts val="0"/>
              </a:spcBef>
              <a:buFont typeface="+mj-lt"/>
              <a:buAutoNum type="arabicPeriod"/>
            </a:pPr>
            <a:r>
              <a:rPr lang="es-CO" sz="2400" dirty="0">
                <a:latin typeface="Arial Narrow" panose="020B0606020202030204" pitchFamily="34" charset="0"/>
              </a:rPr>
              <a:t>Preguntas por parte de los participantes</a:t>
            </a:r>
          </a:p>
          <a:p>
            <a:pPr marL="514350" indent="-514350" algn="just">
              <a:lnSpc>
                <a:spcPct val="110000"/>
              </a:lnSpc>
              <a:spcBef>
                <a:spcPts val="0"/>
              </a:spcBef>
              <a:buFont typeface="+mj-lt"/>
              <a:buAutoNum type="arabicPeriod"/>
            </a:pPr>
            <a:endParaRPr lang="es-CO" sz="2800" i="1" dirty="0">
              <a:latin typeface="Arial Narrow" panose="020B0606020202030204" pitchFamily="34" charset="0"/>
              <a:ea typeface="+mj-ea"/>
              <a:cs typeface="Times New Roman" panose="02020603050405020304" pitchFamily="18" charset="0"/>
            </a:endParaRPr>
          </a:p>
          <a:p>
            <a:pPr marL="0" indent="0">
              <a:lnSpc>
                <a:spcPct val="110000"/>
              </a:lnSpc>
              <a:spcBef>
                <a:spcPts val="0"/>
              </a:spcBef>
              <a:buNone/>
            </a:pPr>
            <a:endParaRPr lang="es-CO" sz="3200" dirty="0">
              <a:latin typeface="Arial Narrow" panose="020B0606020202030204" pitchFamily="34" charset="0"/>
            </a:endParaRPr>
          </a:p>
        </p:txBody>
      </p:sp>
    </p:spTree>
    <p:extLst>
      <p:ext uri="{BB962C8B-B14F-4D97-AF65-F5344CB8AC3E}">
        <p14:creationId xmlns:p14="http://schemas.microsoft.com/office/powerpoint/2010/main" val="3709844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4800A6D-E1B7-452D-8AC5-F95DF45A4825}"/>
              </a:ext>
            </a:extLst>
          </p:cNvPr>
          <p:cNvSpPr>
            <a:spLocks noGrp="1"/>
          </p:cNvSpPr>
          <p:nvPr>
            <p:ph type="title"/>
          </p:nvPr>
        </p:nvSpPr>
        <p:spPr>
          <a:xfrm>
            <a:off x="3222700" y="955864"/>
            <a:ext cx="6858000" cy="949123"/>
          </a:xfrm>
        </p:spPr>
        <p:txBody>
          <a:bodyPr>
            <a:noAutofit/>
          </a:bodyPr>
          <a:lstStyle/>
          <a:p>
            <a:pPr algn="ctr">
              <a:lnSpc>
                <a:spcPct val="107000"/>
              </a:lnSpc>
              <a:spcAft>
                <a:spcPts val="800"/>
              </a:spcAft>
            </a:pPr>
            <a:r>
              <a:rPr lang="es-CO"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2.  TRAMITE PARA LA EXPEDICIÓN</a:t>
            </a:r>
            <a:endParaRPr lang="es-CO" b="1" dirty="0">
              <a:solidFill>
                <a:schemeClr val="bg2">
                  <a:lumMod val="25000"/>
                </a:schemeClr>
              </a:solidFill>
            </a:endParaRPr>
          </a:p>
        </p:txBody>
      </p:sp>
      <p:sp>
        <p:nvSpPr>
          <p:cNvPr id="5" name="Marcador de contenido 2">
            <a:extLst>
              <a:ext uri="{FF2B5EF4-FFF2-40B4-BE49-F238E27FC236}">
                <a16:creationId xmlns:a16="http://schemas.microsoft.com/office/drawing/2014/main" xmlns="" id="{89B26B49-E290-454D-928B-2BF8A668C405}"/>
              </a:ext>
            </a:extLst>
          </p:cNvPr>
          <p:cNvSpPr>
            <a:spLocks noGrp="1"/>
          </p:cNvSpPr>
          <p:nvPr>
            <p:ph idx="1"/>
          </p:nvPr>
        </p:nvSpPr>
        <p:spPr>
          <a:xfrm>
            <a:off x="577517" y="1574890"/>
            <a:ext cx="10443409" cy="4556498"/>
          </a:xfrm>
        </p:spPr>
        <p:txBody>
          <a:bodyPr>
            <a:noAutofit/>
          </a:bodyPr>
          <a:lstStyle/>
          <a:p>
            <a:pPr marL="0" indent="0" algn="just">
              <a:buNone/>
            </a:pPr>
            <a:r>
              <a:rPr lang="es-ES" sz="3200" dirty="0">
                <a:latin typeface="Arial Narrow" panose="020B0606020202030204" pitchFamily="34" charset="0"/>
              </a:rPr>
              <a:t>Presentar solicitud formal ante el Grupo de Trabajo de Inspección y Vigilancia, radicado de manera presencial o electrónica en el SAC y/o inspecciónyvigilancia@sedcasanare.gov.co  con los requisitos exigidos. </a:t>
            </a:r>
          </a:p>
          <a:p>
            <a:pPr algn="just"/>
            <a:r>
              <a:rPr lang="es-ES" sz="3200" dirty="0">
                <a:latin typeface="Arial Narrow" panose="020B0606020202030204" pitchFamily="34" charset="0"/>
              </a:rPr>
              <a:t> Primer semestre: entre el 1 y el 31 de enero.</a:t>
            </a:r>
          </a:p>
          <a:p>
            <a:pPr algn="just"/>
            <a:r>
              <a:rPr lang="es-ES" sz="3200" dirty="0">
                <a:latin typeface="Arial Narrow" panose="020B0606020202030204" pitchFamily="34" charset="0"/>
              </a:rPr>
              <a:t>Segundo semestre: entre el 1 y el 30 de julio.</a:t>
            </a:r>
          </a:p>
          <a:p>
            <a:pPr marL="0" indent="0" algn="just">
              <a:buNone/>
            </a:pPr>
            <a:endParaRPr lang="es-ES" sz="2400" dirty="0">
              <a:latin typeface="Arial Narrow" panose="020B0606020202030204" pitchFamily="34" charset="0"/>
            </a:endParaRPr>
          </a:p>
          <a:p>
            <a:pPr marL="0" indent="0" algn="just">
              <a:buNone/>
            </a:pPr>
            <a:r>
              <a:rPr lang="es-ES" sz="2000" dirty="0">
                <a:latin typeface="Arial Narrow" panose="020B0606020202030204" pitchFamily="34" charset="0"/>
              </a:rPr>
              <a:t>Art.64. Reglamento territorial  inspección,  vigilancia  y control.</a:t>
            </a:r>
          </a:p>
          <a:p>
            <a:pPr marL="0" indent="0" algn="just">
              <a:buNone/>
            </a:pPr>
            <a:r>
              <a:rPr lang="es-CO" sz="2000" dirty="0">
                <a:latin typeface="Arial Narrow" panose="020B0606020202030204" pitchFamily="34" charset="0"/>
              </a:rPr>
              <a:t>Arts. 9-16 CCA –Derecho de Petición en interés particular.</a:t>
            </a:r>
          </a:p>
        </p:txBody>
      </p:sp>
      <p:pic>
        <p:nvPicPr>
          <p:cNvPr id="6" name="Imagen 4">
            <a:extLst>
              <a:ext uri="{FF2B5EF4-FFF2-40B4-BE49-F238E27FC236}">
                <a16:creationId xmlns:a16="http://schemas.microsoft.com/office/drawing/2014/main" xmlns="" id="{648A9382-2C80-40A2-9E4D-0E028672AC2C}"/>
              </a:ext>
            </a:extLst>
          </p:cNvPr>
          <p:cNvPicPr>
            <a:picLocks noChangeAspect="1"/>
          </p:cNvPicPr>
          <p:nvPr/>
        </p:nvPicPr>
        <p:blipFill>
          <a:blip r:embed="rId2"/>
          <a:stretch>
            <a:fillRect/>
          </a:stretch>
        </p:blipFill>
        <p:spPr>
          <a:xfrm>
            <a:off x="8702842" y="3105038"/>
            <a:ext cx="3489158" cy="2603816"/>
          </a:xfrm>
          <a:prstGeom prst="ellipse">
            <a:avLst/>
          </a:prstGeom>
          <a:ln>
            <a:noFill/>
          </a:ln>
          <a:effectLst>
            <a:softEdge rad="112500"/>
          </a:effectLst>
        </p:spPr>
      </p:pic>
    </p:spTree>
    <p:extLst>
      <p:ext uri="{BB962C8B-B14F-4D97-AF65-F5344CB8AC3E}">
        <p14:creationId xmlns:p14="http://schemas.microsoft.com/office/powerpoint/2010/main" val="582011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16968" y="398456"/>
            <a:ext cx="6039853" cy="1077218"/>
          </a:xfrm>
          <a:prstGeom prst="rect">
            <a:avLst/>
          </a:prstGeom>
        </p:spPr>
        <p:txBody>
          <a:bodyPr wrap="square">
            <a:spAutoFit/>
          </a:bodyPr>
          <a:lstStyle/>
          <a:p>
            <a:pPr algn="ctr"/>
            <a:r>
              <a:rPr lang="es-CO" sz="3600"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3. CONCEPTOS TÉCNICOS </a:t>
            </a:r>
          </a:p>
          <a:p>
            <a:pPr algn="ctr"/>
            <a:r>
              <a:rPr lang="es-CO" sz="2800"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(Secretaria de Educación Departamental).</a:t>
            </a:r>
            <a:endParaRPr lang="es-ES" sz="2800" dirty="0">
              <a:solidFill>
                <a:schemeClr val="bg2">
                  <a:lumMod val="25000"/>
                </a:schemeClr>
              </a:solidFill>
            </a:endParaRPr>
          </a:p>
        </p:txBody>
      </p:sp>
      <p:sp>
        <p:nvSpPr>
          <p:cNvPr id="6"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783078" y="1613613"/>
            <a:ext cx="8290011" cy="3445448"/>
          </a:xfrm>
        </p:spPr>
        <p:txBody>
          <a:bodyPr>
            <a:normAutofit/>
          </a:bodyPr>
          <a:lstStyle/>
          <a:p>
            <a:pPr marL="457200" indent="-457200">
              <a:buFont typeface="+mj-lt"/>
              <a:buAutoNum type="arabicPeriod"/>
            </a:pPr>
            <a:r>
              <a:rPr lang="es-ES" sz="3200" dirty="0">
                <a:latin typeface="Arial Narrow" panose="020B0606020202030204" pitchFamily="34" charset="0"/>
              </a:rPr>
              <a:t>Dirección Técnica de Calidad: Componente pedagógico. (Guía 4- MEN).</a:t>
            </a:r>
          </a:p>
          <a:p>
            <a:pPr marL="457200" indent="-457200">
              <a:buFont typeface="+mj-lt"/>
              <a:buAutoNum type="arabicPeriod"/>
            </a:pPr>
            <a:r>
              <a:rPr lang="es-ES" sz="3200" dirty="0">
                <a:latin typeface="Arial Narrow" panose="020B0606020202030204" pitchFamily="34" charset="0"/>
              </a:rPr>
              <a:t>Dirección Administrativa: Componente Financiero</a:t>
            </a:r>
          </a:p>
          <a:p>
            <a:pPr marL="457200" indent="-457200">
              <a:buFont typeface="+mj-lt"/>
              <a:buAutoNum type="arabicPeriod"/>
            </a:pPr>
            <a:r>
              <a:rPr lang="es-ES" sz="3200" dirty="0">
                <a:latin typeface="Arial Narrow" panose="020B0606020202030204" pitchFamily="34" charset="0"/>
              </a:rPr>
              <a:t>Dirección Técnica de Cobertura: organización de la oferta educativa  e infraestructura conforme a las normas técnicas que regulan estas construcciones </a:t>
            </a:r>
          </a:p>
        </p:txBody>
      </p:sp>
      <p:sp>
        <p:nvSpPr>
          <p:cNvPr id="7" name="Rectángulo: esquinas diagonales cortadas 5">
            <a:extLst>
              <a:ext uri="{FF2B5EF4-FFF2-40B4-BE49-F238E27FC236}">
                <a16:creationId xmlns:a16="http://schemas.microsoft.com/office/drawing/2014/main" xmlns="" id="{9C15DEB0-FA23-43EC-AD85-8F273C7AF199}"/>
              </a:ext>
            </a:extLst>
          </p:cNvPr>
          <p:cNvSpPr/>
          <p:nvPr/>
        </p:nvSpPr>
        <p:spPr>
          <a:xfrm>
            <a:off x="930902" y="4866556"/>
            <a:ext cx="9142020" cy="1125485"/>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800" dirty="0">
                <a:latin typeface="Arial Narrow" panose="020B0606020202030204" pitchFamily="34" charset="0"/>
              </a:rPr>
              <a:t>Las dependencias encargadas de expedir el concepto contarán con el término de dos meses para estudiar la documentación.</a:t>
            </a:r>
            <a:endParaRPr lang="es-CO" sz="2800" dirty="0">
              <a:latin typeface="Arial Narrow" panose="020B0606020202030204" pitchFamily="34" charset="0"/>
            </a:endParaRPr>
          </a:p>
        </p:txBody>
      </p:sp>
      <p:pic>
        <p:nvPicPr>
          <p:cNvPr id="8" name="Picture 2" descr="23 Actividades clave de supervisión del Consejo de Administración según  COSO III">
            <a:extLst>
              <a:ext uri="{FF2B5EF4-FFF2-40B4-BE49-F238E27FC236}">
                <a16:creationId xmlns:a16="http://schemas.microsoft.com/office/drawing/2014/main" xmlns="" id="{3C824732-0413-4E14-8934-93BC75B5A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089" y="2198251"/>
            <a:ext cx="2673436" cy="22936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8939049" y="1183286"/>
            <a:ext cx="2957861" cy="584775"/>
          </a:xfrm>
          <a:prstGeom prst="rect">
            <a:avLst/>
          </a:prstGeom>
          <a:noFill/>
        </p:spPr>
        <p:txBody>
          <a:bodyPr wrap="none" lIns="91440" tIns="45720" rIns="91440" bIns="45720">
            <a:spAutoFit/>
          </a:bodyPr>
          <a:lstStyle/>
          <a:p>
            <a:pPr algn="ctr"/>
            <a:r>
              <a:rPr lang="es-CO"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CUMPLE(X)</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9073089" y="1613613"/>
            <a:ext cx="3020991" cy="584775"/>
          </a:xfrm>
          <a:prstGeom prst="rect">
            <a:avLst/>
          </a:prstGeom>
          <a:noFill/>
        </p:spPr>
        <p:txBody>
          <a:bodyPr wrap="square" lIns="91440" tIns="45720" rIns="91440" bIns="45720">
            <a:spAutoFit/>
          </a:bodyPr>
          <a:lstStyle/>
          <a:p>
            <a:pPr algn="ctr"/>
            <a:r>
              <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 CUMPLE (   ) </a:t>
            </a:r>
          </a:p>
        </p:txBody>
      </p:sp>
      <p:cxnSp>
        <p:nvCxnSpPr>
          <p:cNvPr id="13" name="12 Conector recto"/>
          <p:cNvCxnSpPr/>
          <p:nvPr/>
        </p:nvCxnSpPr>
        <p:spPr>
          <a:xfrm>
            <a:off x="11505893" y="1883965"/>
            <a:ext cx="104332" cy="237156"/>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11610225" y="1768061"/>
            <a:ext cx="286685" cy="353060"/>
          </a:xfrm>
          <a:prstGeom prst="line">
            <a:avLst/>
          </a:prstGeom>
          <a:ln cmpd="sng"/>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159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xmlns="" id="{FDFD8162-12B2-4F34-97C0-7C4B9DE955C2}"/>
              </a:ext>
            </a:extLst>
          </p:cNvPr>
          <p:cNvSpPr>
            <a:spLocks noGrp="1"/>
          </p:cNvSpPr>
          <p:nvPr>
            <p:ph type="title"/>
          </p:nvPr>
        </p:nvSpPr>
        <p:spPr>
          <a:xfrm>
            <a:off x="1732412" y="1148862"/>
            <a:ext cx="10459588" cy="726830"/>
          </a:xfrm>
        </p:spPr>
        <p:txBody>
          <a:bodyPr>
            <a:noAutofit/>
          </a:bodyPr>
          <a:lstStyle/>
          <a:p>
            <a:pPr algn="ctr"/>
            <a:r>
              <a:rPr lang="es-ES"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DIRECCIÓN  TÉCNICA DE  CALIDAD (PEI)</a:t>
            </a:r>
            <a:endParaRPr lang="es-CO"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4 Marcador de texto"/>
          <p:cNvSpPr>
            <a:spLocks noGrp="1"/>
          </p:cNvSpPr>
          <p:nvPr>
            <p:ph type="body" idx="1"/>
          </p:nvPr>
        </p:nvSpPr>
        <p:spPr>
          <a:xfrm>
            <a:off x="677334" y="1852247"/>
            <a:ext cx="11209865" cy="4173416"/>
          </a:xfrm>
        </p:spPr>
        <p:txBody>
          <a:bodyPr>
            <a:normAutofit/>
          </a:bodyPr>
          <a:lstStyle/>
          <a:p>
            <a:pPr marL="342900" lvl="0" indent="-342900">
              <a:buFont typeface="Wingdings" pitchFamily="2" charset="2"/>
              <a:buChar char="Ø"/>
            </a:pPr>
            <a:r>
              <a:rPr lang="es-CO" dirty="0">
                <a:solidFill>
                  <a:schemeClr val="tx1"/>
                </a:solidFill>
              </a:rPr>
              <a:t>Nombre del establecimiento, oferta académica (niveles, ciclos y grados que ofrecer), la propuesta de calendario, número de estudiantes que proyecta atender, especificaciones del título en media académica, técnica (o ambas si la institución lo va a ofrecer).</a:t>
            </a:r>
          </a:p>
          <a:p>
            <a:pPr marL="342900" lvl="0" indent="-342900">
              <a:buFont typeface="Wingdings" pitchFamily="2" charset="2"/>
              <a:buChar char="Ø"/>
            </a:pPr>
            <a:r>
              <a:rPr lang="es-CO" sz="2100" dirty="0">
                <a:solidFill>
                  <a:schemeClr val="tx1"/>
                </a:solidFill>
              </a:rPr>
              <a:t>El estudio de población objetivo al que va a ir dirigido el servicio (a que sector queremos atender) y sus requerimientos académicos</a:t>
            </a:r>
          </a:p>
          <a:p>
            <a:pPr marL="342900" indent="-342900">
              <a:buFont typeface="Wingdings" pitchFamily="2" charset="2"/>
              <a:buChar char="Ø"/>
            </a:pPr>
            <a:r>
              <a:rPr lang="es-CO" sz="2100" dirty="0">
                <a:solidFill>
                  <a:schemeClr val="tx1"/>
                </a:solidFill>
              </a:rPr>
              <a:t>La proyección de oferta de al menos un nivel o ciclo completo de la educación preescolar básica y media.</a:t>
            </a:r>
            <a:endParaRPr lang="es-ES" sz="2100" dirty="0">
              <a:solidFill>
                <a:schemeClr val="tx1"/>
              </a:solidFill>
            </a:endParaRPr>
          </a:p>
          <a:p>
            <a:pPr marL="342900" lvl="0" indent="-342900">
              <a:buFont typeface="Wingdings" pitchFamily="2" charset="2"/>
              <a:buChar char="Ø"/>
            </a:pPr>
            <a:r>
              <a:rPr lang="es-CO" sz="2100" dirty="0">
                <a:solidFill>
                  <a:schemeClr val="tx1"/>
                </a:solidFill>
              </a:rPr>
              <a:t>Los lineamientos generales del currículo y del plan de estudios</a:t>
            </a:r>
          </a:p>
          <a:p>
            <a:pPr marL="342900" indent="-342900">
              <a:buFont typeface="Wingdings" pitchFamily="2" charset="2"/>
              <a:buChar char="Ø"/>
            </a:pPr>
            <a:r>
              <a:rPr lang="es-CO" sz="2100" dirty="0">
                <a:solidFill>
                  <a:schemeClr val="tx1"/>
                </a:solidFill>
              </a:rPr>
              <a:t>La indicación de la organización administrativa y del sistema de gestión que incluye los principios, métodos y cultura administrativa, el diseño organizacional y las estrategias de evaluación de la gestión y de desarrollo personal.</a:t>
            </a:r>
            <a:endParaRPr lang="es-ES" sz="2100" dirty="0">
              <a:solidFill>
                <a:schemeClr val="tx1"/>
              </a:solidFill>
            </a:endParaRPr>
          </a:p>
          <a:p>
            <a:pPr marL="342900" lvl="0" indent="-342900">
              <a:buFont typeface="Wingdings" pitchFamily="2" charset="2"/>
              <a:buChar char="Ø"/>
            </a:pPr>
            <a:endParaRPr lang="es-ES" dirty="0">
              <a:solidFill>
                <a:schemeClr val="tx1"/>
              </a:solidFill>
            </a:endParaRPr>
          </a:p>
          <a:p>
            <a:endParaRPr lang="es-ES" dirty="0"/>
          </a:p>
        </p:txBody>
      </p:sp>
      <p:pic>
        <p:nvPicPr>
          <p:cNvPr id="8194"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5264" y="2872790"/>
            <a:ext cx="1436736" cy="1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89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77335" y="1711568"/>
            <a:ext cx="11327096" cy="4525109"/>
          </a:xfrm>
        </p:spPr>
        <p:txBody>
          <a:bodyPr>
            <a:normAutofit/>
          </a:bodyPr>
          <a:lstStyle/>
          <a:p>
            <a:pPr marL="342900" lvl="0" indent="-342900">
              <a:buFont typeface="Wingdings" pitchFamily="2" charset="2"/>
              <a:buChar char="Ø"/>
            </a:pPr>
            <a:r>
              <a:rPr lang="es-CO" dirty="0">
                <a:solidFill>
                  <a:schemeClr val="tx1"/>
                </a:solidFill>
              </a:rPr>
              <a:t>La relación de cargos y perfiles del rector, del personal directivo, docente y administrativo.</a:t>
            </a:r>
            <a:endParaRPr lang="es-ES" dirty="0">
              <a:solidFill>
                <a:schemeClr val="tx1"/>
              </a:solidFill>
            </a:endParaRPr>
          </a:p>
          <a:p>
            <a:pPr marL="342900" lvl="0" indent="-342900">
              <a:buFont typeface="Wingdings" pitchFamily="2" charset="2"/>
              <a:buChar char="Ø"/>
            </a:pPr>
            <a:r>
              <a:rPr lang="es-CO" dirty="0">
                <a:solidFill>
                  <a:schemeClr val="tx1"/>
                </a:solidFill>
              </a:rPr>
              <a:t>La descripción de los medios educativos, soportes y recursos pedagógicos.</a:t>
            </a:r>
            <a:endParaRPr lang="es-ES" dirty="0">
              <a:solidFill>
                <a:schemeClr val="tx1"/>
              </a:solidFill>
            </a:endParaRPr>
          </a:p>
          <a:p>
            <a:pPr marL="342900" lvl="0" indent="-342900">
              <a:buFont typeface="Wingdings" pitchFamily="2" charset="2"/>
              <a:buChar char="Ø"/>
            </a:pPr>
            <a:r>
              <a:rPr lang="es-CO" dirty="0">
                <a:solidFill>
                  <a:schemeClr val="tx1"/>
                </a:solidFill>
              </a:rPr>
              <a:t>La descripción de la planta física y la dotación básica y la dirección de la sede, junto con el concepto de uso (que implica que en ese sitio puede funcionar un establecimiento educativo, licencia de construcción, que implica que cumple con los requisitos de seguridad y funcionalidad, permiso de ocupación o acto de reconocimiento, que implica que las autoridades han verificado el cumplimiento de requisitos).</a:t>
            </a:r>
            <a:endParaRPr lang="es-ES" dirty="0">
              <a:solidFill>
                <a:schemeClr val="tx1"/>
              </a:solidFill>
            </a:endParaRPr>
          </a:p>
          <a:p>
            <a:pPr marL="342900" lvl="0" indent="-342900">
              <a:buFont typeface="Wingdings" pitchFamily="2" charset="2"/>
              <a:buChar char="Ø"/>
            </a:pPr>
            <a:r>
              <a:rPr lang="es-CO" dirty="0">
                <a:solidFill>
                  <a:schemeClr val="tx1"/>
                </a:solidFill>
              </a:rPr>
              <a:t>La propuesta de tarifas de cada uno de los grados, acompañada de un estudio de costos, proyecciones financieras y presupuestos para un periodo no inferior a cinco años.</a:t>
            </a:r>
            <a:endParaRPr lang="es-ES" dirty="0">
              <a:solidFill>
                <a:schemeClr val="tx1"/>
              </a:solidFill>
            </a:endParaRPr>
          </a:p>
          <a:p>
            <a:pPr marL="342900" lvl="0" indent="-342900">
              <a:buFont typeface="Wingdings" pitchFamily="2" charset="2"/>
              <a:buChar char="Ø"/>
            </a:pPr>
            <a:r>
              <a:rPr lang="es-CO" dirty="0">
                <a:solidFill>
                  <a:schemeClr val="tx1"/>
                </a:solidFill>
              </a:rPr>
              <a:t>Los servicios adicionales que ofrecerán tales como la alimentación, escuela de padres o actividades extracurriculares.</a:t>
            </a:r>
          </a:p>
        </p:txBody>
      </p:sp>
      <p:sp>
        <p:nvSpPr>
          <p:cNvPr id="4" name="Título 4">
            <a:extLst>
              <a:ext uri="{FF2B5EF4-FFF2-40B4-BE49-F238E27FC236}">
                <a16:creationId xmlns:a16="http://schemas.microsoft.com/office/drawing/2014/main" xmlns="" id="{FDFD8162-12B2-4F34-97C0-7C4B9DE955C2}"/>
              </a:ext>
            </a:extLst>
          </p:cNvPr>
          <p:cNvSpPr>
            <a:spLocks noGrp="1"/>
          </p:cNvSpPr>
          <p:nvPr>
            <p:ph type="title"/>
          </p:nvPr>
        </p:nvSpPr>
        <p:spPr>
          <a:xfrm>
            <a:off x="1732412" y="1148862"/>
            <a:ext cx="10459588" cy="586153"/>
          </a:xfrm>
        </p:spPr>
        <p:txBody>
          <a:bodyPr>
            <a:noAutofit/>
          </a:bodyPr>
          <a:lstStyle/>
          <a:p>
            <a:pPr algn="ctr"/>
            <a:r>
              <a:rPr lang="es-ES"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DIRECCIÓN  TÉCNICA DE  CALIDAD (PEI)</a:t>
            </a:r>
            <a:endParaRPr lang="es-CO"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42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1078523"/>
            <a:ext cx="11514666" cy="468923"/>
          </a:xfrm>
        </p:spPr>
        <p:txBody>
          <a:bodyPr>
            <a:noAutofit/>
          </a:bodyPr>
          <a:lstStyle/>
          <a:p>
            <a:pPr algn="ctr"/>
            <a:r>
              <a:rPr lang="es-CO"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DIRECCIÓN COBERTURA- INFRAESTRUCTURA</a:t>
            </a:r>
            <a:endParaRPr lang="es-ES" dirty="0">
              <a:solidFill>
                <a:schemeClr val="bg2">
                  <a:lumMod val="25000"/>
                </a:schemeClr>
              </a:solidFill>
              <a:latin typeface="+mn-lt"/>
              <a:ea typeface="+mn-ea"/>
              <a:cs typeface="+mn-cs"/>
            </a:endParaRPr>
          </a:p>
        </p:txBody>
      </p:sp>
      <p:sp>
        <p:nvSpPr>
          <p:cNvPr id="4"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539261" y="1700657"/>
            <a:ext cx="9636370" cy="4399202"/>
          </a:xfrm>
        </p:spPr>
        <p:txBody>
          <a:bodyPr>
            <a:noAutofit/>
          </a:bodyPr>
          <a:lstStyle/>
          <a:p>
            <a:r>
              <a:rPr lang="es-ES" sz="2400" dirty="0">
                <a:latin typeface="Arial Narrow" panose="020B0606020202030204" pitchFamily="34" charset="0"/>
              </a:rPr>
              <a:t>Licencia de construcción  para uso educativo</a:t>
            </a:r>
          </a:p>
          <a:p>
            <a:r>
              <a:rPr lang="es-CO" sz="2400" dirty="0">
                <a:latin typeface="Arial Narrow" panose="020B0606020202030204" pitchFamily="34" charset="0"/>
              </a:rPr>
              <a:t>Concepto de uso del suelo.</a:t>
            </a:r>
          </a:p>
          <a:p>
            <a:r>
              <a:rPr lang="es-CO" sz="2400" dirty="0">
                <a:latin typeface="Arial Narrow" panose="020B0606020202030204" pitchFamily="34" charset="0"/>
              </a:rPr>
              <a:t>Licencia Sanitaria o Acta de Visita.</a:t>
            </a:r>
            <a:endParaRPr lang="es-ES" sz="2400" dirty="0">
              <a:latin typeface="Arial Narrow" panose="020B0606020202030204" pitchFamily="34" charset="0"/>
            </a:endParaRPr>
          </a:p>
          <a:p>
            <a:r>
              <a:rPr lang="es-ES" sz="2400" dirty="0">
                <a:latin typeface="Arial Narrow" panose="020B0606020202030204" pitchFamily="34" charset="0"/>
              </a:rPr>
              <a:t>Certificado de  libertad  y tradición  o contrato de arrendamiento.</a:t>
            </a:r>
          </a:p>
          <a:p>
            <a:r>
              <a:rPr lang="es-CO" sz="2400" dirty="0">
                <a:latin typeface="Arial Narrow" panose="020B0606020202030204" pitchFamily="34" charset="0"/>
              </a:rPr>
              <a:t>Planos estructurales detallados de planta.</a:t>
            </a:r>
          </a:p>
          <a:p>
            <a:pPr fontAlgn="base"/>
            <a:r>
              <a:rPr lang="es-CO" sz="2400" dirty="0">
                <a:latin typeface="Arial Narrow" panose="020B0606020202030204" pitchFamily="34" charset="0"/>
              </a:rPr>
              <a:t>Planos detallados de planta  (NTC 4595 y 4596).</a:t>
            </a:r>
          </a:p>
          <a:p>
            <a:pPr fontAlgn="base"/>
            <a:r>
              <a:rPr lang="es-CO" sz="2400" dirty="0">
                <a:latin typeface="Arial Narrow" panose="020B0606020202030204" pitchFamily="34" charset="0"/>
              </a:rPr>
              <a:t>Descripción  e imágenes  de las diferentes  áreas  que consta  el Establecimiento  Educativo. </a:t>
            </a:r>
          </a:p>
          <a:p>
            <a:pPr fontAlgn="base"/>
            <a:r>
              <a:rPr lang="es-CO" sz="2400" dirty="0">
                <a:latin typeface="Arial Narrow" panose="020B0606020202030204" pitchFamily="34" charset="0"/>
              </a:rPr>
              <a:t>Tarjeta profesional  y cédula del arquitecto que elaboró  los  planos correspondientes.</a:t>
            </a:r>
            <a:endParaRPr lang="es-ES" sz="2800" dirty="0"/>
          </a:p>
        </p:txBody>
      </p:sp>
      <p:pic>
        <p:nvPicPr>
          <p:cNvPr id="5" name="Picture 2" descr="Materiales de Construcción , clasificación y usos - INTERVILA">
            <a:extLst>
              <a:ext uri="{FF2B5EF4-FFF2-40B4-BE49-F238E27FC236}">
                <a16:creationId xmlns:a16="http://schemas.microsoft.com/office/drawing/2014/main" xmlns="" id="{0CA08A98-1D15-426E-9B07-DCBBAC4C4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113" y="1881630"/>
            <a:ext cx="2372417" cy="29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7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1078523"/>
            <a:ext cx="11514666" cy="562708"/>
          </a:xfrm>
        </p:spPr>
        <p:txBody>
          <a:bodyPr>
            <a:normAutofit fontScale="90000"/>
          </a:bodyPr>
          <a:lstStyle/>
          <a:p>
            <a:pPr algn="ctr"/>
            <a:r>
              <a:rPr lang="es-CO"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DIRECCIÓN ADMINISTRATIVA - PROYECCIÓN FINANCIERA.</a:t>
            </a:r>
            <a:endParaRPr lang="es-ES"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748644" y="4812273"/>
            <a:ext cx="7921539" cy="718604"/>
          </a:xfrm>
        </p:spPr>
        <p:txBody>
          <a:bodyPr>
            <a:noAutofit/>
          </a:bodyPr>
          <a:lstStyle/>
          <a:p>
            <a:r>
              <a:rPr lang="es-ES" sz="2800" dirty="0">
                <a:latin typeface="Arial Narrow" panose="020B0606020202030204" pitchFamily="34" charset="0"/>
              </a:rPr>
              <a:t>Número de docentes: niveles y perfiles</a:t>
            </a:r>
          </a:p>
          <a:p>
            <a:r>
              <a:rPr lang="es-ES" sz="2800" dirty="0">
                <a:latin typeface="Arial Narrow" panose="020B0606020202030204" pitchFamily="34" charset="0"/>
              </a:rPr>
              <a:t>Documentos del Contador   </a:t>
            </a:r>
          </a:p>
        </p:txBody>
      </p:sp>
      <p:pic>
        <p:nvPicPr>
          <p:cNvPr id="5" name="Imagen 5">
            <a:hlinkClick r:id="rId2" action="ppaction://hlinkfile"/>
            <a:extLst>
              <a:ext uri="{FF2B5EF4-FFF2-40B4-BE49-F238E27FC236}">
                <a16:creationId xmlns:a16="http://schemas.microsoft.com/office/drawing/2014/main" xmlns="" id="{7E21026D-726C-452E-B1A5-189EA84F3A88}"/>
              </a:ext>
            </a:extLst>
          </p:cNvPr>
          <p:cNvPicPr>
            <a:picLocks noChangeAspect="1"/>
          </p:cNvPicPr>
          <p:nvPr/>
        </p:nvPicPr>
        <p:blipFill>
          <a:blip r:embed="rId3"/>
          <a:stretch>
            <a:fillRect/>
          </a:stretch>
        </p:blipFill>
        <p:spPr>
          <a:xfrm>
            <a:off x="8320704" y="2217298"/>
            <a:ext cx="3603242" cy="30777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arcador de contenido 2">
            <a:extLst>
              <a:ext uri="{FF2B5EF4-FFF2-40B4-BE49-F238E27FC236}">
                <a16:creationId xmlns:a16="http://schemas.microsoft.com/office/drawing/2014/main" xmlns="" id="{289DB1B4-76CD-4064-80F7-766BCBB65776}"/>
              </a:ext>
            </a:extLst>
          </p:cNvPr>
          <p:cNvSpPr txBox="1">
            <a:spLocks/>
          </p:cNvSpPr>
          <p:nvPr/>
        </p:nvSpPr>
        <p:spPr>
          <a:xfrm>
            <a:off x="633045" y="5763896"/>
            <a:ext cx="10691447" cy="7775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S" sz="3200" dirty="0">
              <a:latin typeface="Arial Narrow" panose="020B0606020202030204" pitchFamily="34" charset="0"/>
            </a:endParaRPr>
          </a:p>
        </p:txBody>
      </p:sp>
      <p:sp>
        <p:nvSpPr>
          <p:cNvPr id="7" name="Marcador de contenido 2">
            <a:extLst>
              <a:ext uri="{FF2B5EF4-FFF2-40B4-BE49-F238E27FC236}">
                <a16:creationId xmlns:a16="http://schemas.microsoft.com/office/drawing/2014/main" xmlns="" id="{289DB1B4-76CD-4064-80F7-766BCBB65776}"/>
              </a:ext>
            </a:extLst>
          </p:cNvPr>
          <p:cNvSpPr txBox="1">
            <a:spLocks/>
          </p:cNvSpPr>
          <p:nvPr/>
        </p:nvSpPr>
        <p:spPr>
          <a:xfrm>
            <a:off x="797168" y="1748407"/>
            <a:ext cx="7921539" cy="5255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800" dirty="0">
                <a:latin typeface="Arial Narrow" panose="020B0606020202030204" pitchFamily="34" charset="0"/>
              </a:rPr>
              <a:t>Estado de situación financiera y resultados </a:t>
            </a:r>
          </a:p>
        </p:txBody>
      </p:sp>
      <p:sp>
        <p:nvSpPr>
          <p:cNvPr id="8" name="Marcador de contenido 2">
            <a:extLst>
              <a:ext uri="{FF2B5EF4-FFF2-40B4-BE49-F238E27FC236}">
                <a16:creationId xmlns:a16="http://schemas.microsoft.com/office/drawing/2014/main" xmlns="" id="{289DB1B4-76CD-4064-80F7-766BCBB65776}"/>
              </a:ext>
            </a:extLst>
          </p:cNvPr>
          <p:cNvSpPr txBox="1">
            <a:spLocks/>
          </p:cNvSpPr>
          <p:nvPr/>
        </p:nvSpPr>
        <p:spPr>
          <a:xfrm>
            <a:off x="797168" y="2235917"/>
            <a:ext cx="7921539" cy="5788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800" dirty="0">
                <a:latin typeface="Arial Narrow" panose="020B0606020202030204" pitchFamily="34" charset="0"/>
              </a:rPr>
              <a:t>Presupuesto de  Ingresos</a:t>
            </a:r>
          </a:p>
        </p:txBody>
      </p:sp>
      <p:sp>
        <p:nvSpPr>
          <p:cNvPr id="9" name="Marcador de contenido 2">
            <a:extLst>
              <a:ext uri="{FF2B5EF4-FFF2-40B4-BE49-F238E27FC236}">
                <a16:creationId xmlns:a16="http://schemas.microsoft.com/office/drawing/2014/main" xmlns="" id="{289DB1B4-76CD-4064-80F7-766BCBB65776}"/>
              </a:ext>
            </a:extLst>
          </p:cNvPr>
          <p:cNvSpPr txBox="1">
            <a:spLocks/>
          </p:cNvSpPr>
          <p:nvPr/>
        </p:nvSpPr>
        <p:spPr>
          <a:xfrm>
            <a:off x="797167" y="2761422"/>
            <a:ext cx="7921539" cy="28634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800" dirty="0">
                <a:latin typeface="Arial Narrow" panose="020B0606020202030204" pitchFamily="34" charset="0"/>
              </a:rPr>
              <a:t>Presupuesto de Gastos</a:t>
            </a:r>
          </a:p>
        </p:txBody>
      </p:sp>
      <p:sp>
        <p:nvSpPr>
          <p:cNvPr id="10" name="Marcador de contenido 2">
            <a:extLst>
              <a:ext uri="{FF2B5EF4-FFF2-40B4-BE49-F238E27FC236}">
                <a16:creationId xmlns:a16="http://schemas.microsoft.com/office/drawing/2014/main" xmlns="" id="{289DB1B4-76CD-4064-80F7-766BCBB65776}"/>
              </a:ext>
            </a:extLst>
          </p:cNvPr>
          <p:cNvSpPr txBox="1">
            <a:spLocks/>
          </p:cNvSpPr>
          <p:nvPr/>
        </p:nvSpPr>
        <p:spPr>
          <a:xfrm>
            <a:off x="797166" y="3106171"/>
            <a:ext cx="7145995" cy="93224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2800" dirty="0">
                <a:latin typeface="Arial Narrow" panose="020B0606020202030204" pitchFamily="34" charset="0"/>
              </a:rPr>
              <a:t>Derechos Pecuniarios </a:t>
            </a:r>
          </a:p>
          <a:p>
            <a:r>
              <a:rPr lang="es-CO" sz="2800" dirty="0">
                <a:latin typeface="Arial Narrow" panose="020B0606020202030204" pitchFamily="34" charset="0"/>
              </a:rPr>
              <a:t>Proyección de Escala Salarial</a:t>
            </a:r>
            <a:endParaRPr lang="es-ES" sz="2800" dirty="0">
              <a:latin typeface="Arial Narrow" panose="020B0606020202030204" pitchFamily="34" charset="0"/>
            </a:endParaRPr>
          </a:p>
        </p:txBody>
      </p:sp>
      <p:sp>
        <p:nvSpPr>
          <p:cNvPr id="11" name="Marcador de contenido 2">
            <a:extLst>
              <a:ext uri="{FF2B5EF4-FFF2-40B4-BE49-F238E27FC236}">
                <a16:creationId xmlns:a16="http://schemas.microsoft.com/office/drawing/2014/main" xmlns="" id="{289DB1B4-76CD-4064-80F7-766BCBB65776}"/>
              </a:ext>
            </a:extLst>
          </p:cNvPr>
          <p:cNvSpPr txBox="1">
            <a:spLocks/>
          </p:cNvSpPr>
          <p:nvPr/>
        </p:nvSpPr>
        <p:spPr>
          <a:xfrm>
            <a:off x="797168" y="4271435"/>
            <a:ext cx="7921539" cy="7186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800" dirty="0">
                <a:latin typeface="Arial Narrow" panose="020B0606020202030204" pitchFamily="34" charset="0"/>
              </a:rPr>
              <a:t>Proyección de Estudiantes atender </a:t>
            </a:r>
          </a:p>
        </p:txBody>
      </p:sp>
    </p:spTree>
    <p:extLst>
      <p:ext uri="{BB962C8B-B14F-4D97-AF65-F5344CB8AC3E}">
        <p14:creationId xmlns:p14="http://schemas.microsoft.com/office/powerpoint/2010/main" val="380426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xmlns="" id="{FDFD8162-12B2-4F34-97C0-7C4B9DE955C2}"/>
              </a:ext>
            </a:extLst>
          </p:cNvPr>
          <p:cNvSpPr>
            <a:spLocks noGrp="1"/>
          </p:cNvSpPr>
          <p:nvPr>
            <p:ph type="title"/>
          </p:nvPr>
        </p:nvSpPr>
        <p:spPr>
          <a:xfrm>
            <a:off x="1238951" y="1172308"/>
            <a:ext cx="9912553" cy="890954"/>
          </a:xfrm>
        </p:spPr>
        <p:txBody>
          <a:bodyPr>
            <a:noAutofit/>
          </a:bodyPr>
          <a:lstStyle/>
          <a:p>
            <a:r>
              <a:rPr lang="es-CO" b="1" dirty="0">
                <a:solidFill>
                  <a:schemeClr val="bg2">
                    <a:lumMod val="25000"/>
                  </a:schemeClr>
                </a:solidFill>
                <a:latin typeface="Arial Narrow" panose="020B0606020202030204" pitchFamily="34" charset="0"/>
                <a:cs typeface="Times New Roman" panose="02020603050405020304" pitchFamily="18" charset="0"/>
              </a:rPr>
              <a:t>ANEXOS: PARA LICENCIA FUNCIONAMIENTO</a:t>
            </a:r>
            <a:endParaRPr lang="es-CO" dirty="0">
              <a:solidFill>
                <a:schemeClr val="bg2">
                  <a:lumMod val="25000"/>
                </a:schemeClr>
              </a:solidFill>
              <a:latin typeface="Arial Narrow" panose="020B0606020202030204" pitchFamily="34" charset="0"/>
            </a:endParaRPr>
          </a:p>
        </p:txBody>
      </p:sp>
      <p:sp>
        <p:nvSpPr>
          <p:cNvPr id="5"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656493" y="1946031"/>
            <a:ext cx="8088924" cy="3887016"/>
          </a:xfrm>
        </p:spPr>
        <p:txBody>
          <a:bodyPr>
            <a:normAutofit fontScale="92500" lnSpcReduction="10000"/>
          </a:bodyPr>
          <a:lstStyle/>
          <a:p>
            <a:pPr marL="514350" indent="-514350" algn="just">
              <a:spcBef>
                <a:spcPts val="0"/>
              </a:spcBef>
              <a:buAutoNum type="arabicPeriod"/>
            </a:pPr>
            <a:r>
              <a:rPr lang="es-ES" sz="3200" dirty="0">
                <a:latin typeface="Arial Narrow" panose="020B0606020202030204" pitchFamily="34" charset="0"/>
              </a:rPr>
              <a:t>Certificado Cámara de Comercio  o de representación legal. </a:t>
            </a:r>
          </a:p>
          <a:p>
            <a:pPr marL="514350" indent="-514350" algn="just">
              <a:spcBef>
                <a:spcPts val="0"/>
              </a:spcBef>
              <a:buAutoNum type="arabicPeriod" startAt="2"/>
            </a:pPr>
            <a:r>
              <a:rPr lang="es-ES" sz="3200" dirty="0">
                <a:latin typeface="Arial Narrow" panose="020B0606020202030204" pitchFamily="34" charset="0"/>
              </a:rPr>
              <a:t>Documento para aprobación  proyección  financiera. </a:t>
            </a:r>
          </a:p>
          <a:p>
            <a:pPr marL="514350" indent="-514350" algn="just">
              <a:spcBef>
                <a:spcPts val="0"/>
              </a:spcBef>
              <a:buAutoNum type="arabicPeriod" startAt="2"/>
            </a:pPr>
            <a:r>
              <a:rPr lang="es-ES" sz="3200" dirty="0">
                <a:latin typeface="Arial Narrow" panose="020B0606020202030204" pitchFamily="34" charset="0"/>
              </a:rPr>
              <a:t>Hoja de vida del rector o director con sus soportes, en el formato de la Función Pública.</a:t>
            </a:r>
          </a:p>
          <a:p>
            <a:pPr marL="514350" indent="-514350" algn="just">
              <a:spcBef>
                <a:spcPts val="0"/>
              </a:spcBef>
              <a:buAutoNum type="arabicPeriod" startAt="2"/>
            </a:pPr>
            <a:r>
              <a:rPr lang="es-ES" sz="3200" dirty="0">
                <a:latin typeface="Arial Narrow" panose="020B0606020202030204" pitchFamily="34" charset="0"/>
              </a:rPr>
              <a:t>Documentos para  aprobación de la Infraestructura Educativa.</a:t>
            </a:r>
          </a:p>
          <a:p>
            <a:pPr marL="514350" indent="-514350">
              <a:spcBef>
                <a:spcPts val="0"/>
              </a:spcBef>
              <a:buAutoNum type="arabicPeriod" startAt="2"/>
            </a:pPr>
            <a:r>
              <a:rPr lang="es-ES" sz="3200" dirty="0">
                <a:latin typeface="Arial Narrow" panose="020B0606020202030204" pitchFamily="34" charset="0"/>
              </a:rPr>
              <a:t>Formulario Proyectos1D - Para Establecimientos No Oficiales.</a:t>
            </a:r>
          </a:p>
          <a:p>
            <a:pPr marL="514350" indent="-514350" algn="just">
              <a:spcBef>
                <a:spcPts val="0"/>
              </a:spcBef>
              <a:buAutoNum type="arabicPeriod" startAt="2"/>
            </a:pPr>
            <a:endParaRPr lang="es-ES" sz="3200" dirty="0">
              <a:latin typeface="Arial Narrow" panose="020B0606020202030204" pitchFamily="34" charset="0"/>
            </a:endParaRPr>
          </a:p>
          <a:p>
            <a:pPr marL="514350" indent="-514350" algn="just">
              <a:spcBef>
                <a:spcPts val="0"/>
              </a:spcBef>
              <a:buAutoNum type="arabicPeriod" startAt="2"/>
            </a:pPr>
            <a:endParaRPr lang="es-CO" sz="3200" dirty="0">
              <a:latin typeface="Arial Narrow" panose="020B0606020202030204" pitchFamily="34" charset="0"/>
            </a:endParaRPr>
          </a:p>
          <a:p>
            <a:pPr marL="514350" indent="-514350" algn="just">
              <a:spcBef>
                <a:spcPts val="0"/>
              </a:spcBef>
              <a:buAutoNum type="arabicPeriod" startAt="2"/>
            </a:pPr>
            <a:endParaRPr lang="es-ES" sz="3200" dirty="0">
              <a:latin typeface="Arial Narrow" panose="020B0606020202030204" pitchFamily="34" charset="0"/>
            </a:endParaRPr>
          </a:p>
        </p:txBody>
      </p:sp>
      <p:pic>
        <p:nvPicPr>
          <p:cNvPr id="6" name="Imagen 5">
            <a:extLst>
              <a:ext uri="{FF2B5EF4-FFF2-40B4-BE49-F238E27FC236}">
                <a16:creationId xmlns:a16="http://schemas.microsoft.com/office/drawing/2014/main" xmlns="" id="{9D3D5AC5-4ECA-4439-B65E-3734AB469568}"/>
              </a:ext>
            </a:extLst>
          </p:cNvPr>
          <p:cNvPicPr/>
          <p:nvPr/>
        </p:nvPicPr>
        <p:blipFill rotWithShape="1">
          <a:blip r:embed="rId2"/>
          <a:srcRect l="1655" t="-1181" r="-1655" b="1181"/>
          <a:stretch/>
        </p:blipFill>
        <p:spPr>
          <a:xfrm>
            <a:off x="8932985" y="2508738"/>
            <a:ext cx="2985980" cy="20700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036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7600" y="663712"/>
            <a:ext cx="6039853" cy="1077218"/>
          </a:xfrm>
          <a:prstGeom prst="rect">
            <a:avLst/>
          </a:prstGeom>
        </p:spPr>
        <p:txBody>
          <a:bodyPr wrap="square">
            <a:spAutoFit/>
          </a:bodyPr>
          <a:lstStyle/>
          <a:p>
            <a:pPr algn="ctr"/>
            <a:r>
              <a:rPr lang="es-CO" sz="3600"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4. AJUSTES O ACLARACIONES</a:t>
            </a:r>
          </a:p>
          <a:p>
            <a:pPr algn="ctr"/>
            <a:endParaRPr lang="es-ES" sz="2800" dirty="0">
              <a:solidFill>
                <a:schemeClr val="bg2">
                  <a:lumMod val="25000"/>
                </a:schemeClr>
              </a:solidFill>
            </a:endParaRPr>
          </a:p>
        </p:txBody>
      </p:sp>
      <p:sp>
        <p:nvSpPr>
          <p:cNvPr id="6"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783078" y="1613613"/>
            <a:ext cx="8290011" cy="2140240"/>
          </a:xfrm>
        </p:spPr>
        <p:txBody>
          <a:bodyPr>
            <a:normAutofit/>
          </a:bodyPr>
          <a:lstStyle/>
          <a:p>
            <a:pPr marL="457200" indent="-457200">
              <a:buFont typeface="+mj-lt"/>
              <a:buAutoNum type="arabicPeriod"/>
            </a:pPr>
            <a:r>
              <a:rPr lang="es-ES" sz="3200" dirty="0">
                <a:latin typeface="Arial Narrow" panose="020B0606020202030204" pitchFamily="34" charset="0"/>
              </a:rPr>
              <a:t>Oficio escrito: </a:t>
            </a:r>
            <a:r>
              <a:rPr lang="es-ES" sz="2800" dirty="0">
                <a:latin typeface="Arial Narrow" panose="020B0606020202030204" pitchFamily="34" charset="0"/>
              </a:rPr>
              <a:t>Una sola vez y aclarando el tiempo</a:t>
            </a:r>
            <a:r>
              <a:rPr lang="es-ES" sz="3200" dirty="0">
                <a:latin typeface="Arial Narrow" panose="020B0606020202030204" pitchFamily="34" charset="0"/>
              </a:rPr>
              <a:t>. </a:t>
            </a:r>
            <a:r>
              <a:rPr lang="es-ES" dirty="0">
                <a:latin typeface="Arial Narrow" panose="020B0606020202030204" pitchFamily="34" charset="0"/>
              </a:rPr>
              <a:t>con la finalidad: (</a:t>
            </a:r>
            <a:r>
              <a:rPr lang="es-ES" sz="2800" dirty="0">
                <a:latin typeface="Arial Narrow" panose="020B0606020202030204" pitchFamily="34" charset="0"/>
              </a:rPr>
              <a:t>ajustar, aclarar o complementar documentación)</a:t>
            </a:r>
          </a:p>
          <a:p>
            <a:pPr marL="457200" indent="-457200">
              <a:buFont typeface="+mj-lt"/>
              <a:buAutoNum type="arabicPeriod"/>
            </a:pPr>
            <a:r>
              <a:rPr lang="es-CO" sz="2800" dirty="0">
                <a:latin typeface="Arial Narrow" panose="020B0606020202030204" pitchFamily="34" charset="0"/>
              </a:rPr>
              <a:t>Si el solicitando no ajusta o presenta la documentación requerida.  Se emitirá concepto con lo que presento.</a:t>
            </a:r>
          </a:p>
          <a:p>
            <a:pPr marL="0" indent="0">
              <a:buNone/>
            </a:pPr>
            <a:endParaRPr lang="es-ES" sz="2800" dirty="0">
              <a:latin typeface="Arial Narrow" panose="020B0606020202030204" pitchFamily="34" charset="0"/>
            </a:endParaRPr>
          </a:p>
        </p:txBody>
      </p:sp>
      <p:sp>
        <p:nvSpPr>
          <p:cNvPr id="7" name="Rectángulo: esquinas diagonales cortadas 5">
            <a:extLst>
              <a:ext uri="{FF2B5EF4-FFF2-40B4-BE49-F238E27FC236}">
                <a16:creationId xmlns:a16="http://schemas.microsoft.com/office/drawing/2014/main" xmlns="" id="{9C15DEB0-FA23-43EC-AD85-8F273C7AF199}"/>
              </a:ext>
            </a:extLst>
          </p:cNvPr>
          <p:cNvSpPr/>
          <p:nvPr/>
        </p:nvSpPr>
        <p:spPr>
          <a:xfrm>
            <a:off x="591527" y="3929144"/>
            <a:ext cx="8481562" cy="1125485"/>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dirty="0">
                <a:latin typeface="Arial Narrow" panose="020B0606020202030204" pitchFamily="34" charset="0"/>
              </a:rPr>
              <a:t>El concepto  emitido es </a:t>
            </a:r>
            <a:r>
              <a:rPr lang="es-CO" sz="2800" b="1" dirty="0">
                <a:solidFill>
                  <a:srgbClr val="FF0000"/>
                </a:solidFill>
                <a:latin typeface="Arial Narrow" panose="020B0606020202030204" pitchFamily="34" charset="0"/>
              </a:rPr>
              <a:t>DEFINITIVO</a:t>
            </a:r>
            <a:r>
              <a:rPr lang="es-CO" sz="2800" dirty="0">
                <a:latin typeface="Arial Narrow" panose="020B0606020202030204" pitchFamily="34" charset="0"/>
              </a:rPr>
              <a:t>- No estará sujeto a nuevos ajustes.</a:t>
            </a:r>
          </a:p>
        </p:txBody>
      </p:sp>
      <p:pic>
        <p:nvPicPr>
          <p:cNvPr id="8" name="Picture 2" descr="23 Actividades clave de supervisión del Consejo de Administración según  COSO III">
            <a:extLst>
              <a:ext uri="{FF2B5EF4-FFF2-40B4-BE49-F238E27FC236}">
                <a16:creationId xmlns:a16="http://schemas.microsoft.com/office/drawing/2014/main" xmlns="" id="{3C824732-0413-4E14-8934-93BC75B5A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089" y="2198251"/>
            <a:ext cx="2673436" cy="229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6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7717" y="1639098"/>
            <a:ext cx="11733277" cy="4893647"/>
          </a:xfrm>
          <a:prstGeom prst="rect">
            <a:avLst/>
          </a:prstGeom>
          <a:noFill/>
        </p:spPr>
        <p:txBody>
          <a:bodyPr wrap="none" rtlCol="0">
            <a:spAutoFit/>
          </a:bodyPr>
          <a:lstStyle/>
          <a:p>
            <a:pPr marL="457200" indent="-457200">
              <a:buFont typeface="Arial" pitchFamily="34" charset="0"/>
              <a:buChar char="•"/>
            </a:pPr>
            <a:r>
              <a:rPr lang="es-MX" altLang="es-CO" sz="2600" dirty="0">
                <a:latin typeface="Tahoma" panose="020B0604030504040204" pitchFamily="34" charset="0"/>
              </a:rPr>
              <a:t>Calendario inferior a 40 semanas.</a:t>
            </a:r>
          </a:p>
          <a:p>
            <a:pPr marL="457200" indent="-457200">
              <a:buFont typeface="Arial" pitchFamily="34" charset="0"/>
              <a:buChar char="•"/>
            </a:pPr>
            <a:r>
              <a:rPr lang="es-MX" altLang="es-CO" sz="2600" dirty="0">
                <a:latin typeface="Tahoma" panose="020B0604030504040204" pitchFamily="34" charset="0"/>
              </a:rPr>
              <a:t>No tenga infraestructura administrativa y soportes actividad</a:t>
            </a:r>
          </a:p>
          <a:p>
            <a:r>
              <a:rPr lang="es-MX" altLang="es-CO" sz="2600" dirty="0">
                <a:latin typeface="Tahoma" panose="020B0604030504040204" pitchFamily="34" charset="0"/>
              </a:rPr>
              <a:t>    pedagógica para ofrecer el servicio a los estudiantes a atender.</a:t>
            </a:r>
          </a:p>
          <a:p>
            <a:pPr marL="457200" indent="-457200">
              <a:buFont typeface="Arial" pitchFamily="34" charset="0"/>
              <a:buChar char="•"/>
            </a:pPr>
            <a:r>
              <a:rPr lang="es-MX" altLang="es-CO" sz="2600" dirty="0">
                <a:latin typeface="Tahoma" panose="020B0604030504040204" pitchFamily="34" charset="0"/>
              </a:rPr>
              <a:t>Fines contrarios a art 5 Ley 115 de 1994.fines de la educación.</a:t>
            </a:r>
          </a:p>
          <a:p>
            <a:pPr marL="457200" indent="-457200">
              <a:buFont typeface="Arial" pitchFamily="34" charset="0"/>
              <a:buChar char="•"/>
            </a:pPr>
            <a:r>
              <a:rPr lang="es-MX" altLang="es-CO" sz="2600" dirty="0">
                <a:latin typeface="Tahoma" panose="020B0604030504040204" pitchFamily="34" charset="0"/>
              </a:rPr>
              <a:t>No coherencia entre estudio de población objetivo y propuesta pedagógica.</a:t>
            </a:r>
          </a:p>
          <a:p>
            <a:pPr marL="457200" indent="-457200">
              <a:buFont typeface="Arial" pitchFamily="34" charset="0"/>
              <a:buChar char="•"/>
            </a:pPr>
            <a:r>
              <a:rPr lang="es-MX" altLang="es-CO" sz="2600" dirty="0">
                <a:latin typeface="Tahoma" panose="020B0604030504040204" pitchFamily="34" charset="0"/>
              </a:rPr>
              <a:t>Diseño organizacional no incluya gobierno escolar.</a:t>
            </a:r>
          </a:p>
          <a:p>
            <a:pPr marL="457200" indent="-457200">
              <a:buFont typeface="Arial" pitchFamily="34" charset="0"/>
              <a:buChar char="•"/>
            </a:pPr>
            <a:r>
              <a:rPr lang="es-MX" altLang="es-CO" sz="2600" dirty="0">
                <a:latin typeface="Tahoma" panose="020B0604030504040204" pitchFamily="34" charset="0"/>
              </a:rPr>
              <a:t>Proyecciones financieras no consistentes con propuesta de servicios</a:t>
            </a:r>
          </a:p>
          <a:p>
            <a:r>
              <a:rPr lang="es-MX" altLang="es-CO" sz="2600" dirty="0">
                <a:latin typeface="Tahoma" panose="020B0604030504040204" pitchFamily="34" charset="0"/>
              </a:rPr>
              <a:t>     ofrecidos.</a:t>
            </a:r>
          </a:p>
          <a:p>
            <a:pPr marL="457200" indent="-457200">
              <a:buFont typeface="Arial" pitchFamily="34" charset="0"/>
              <a:buChar char="•"/>
            </a:pPr>
            <a:r>
              <a:rPr lang="es-MX" altLang="es-CO" sz="2600" dirty="0">
                <a:latin typeface="Tahoma" panose="020B0604030504040204" pitchFamily="34" charset="0"/>
              </a:rPr>
              <a:t>Clasificación en controlado. </a:t>
            </a:r>
          </a:p>
          <a:p>
            <a:pPr marL="457200" indent="-457200">
              <a:buFont typeface="Arial" pitchFamily="34" charset="0"/>
              <a:buChar char="•"/>
            </a:pPr>
            <a:r>
              <a:rPr lang="es-MX" altLang="es-CO" sz="2600" dirty="0">
                <a:latin typeface="Tahoma" panose="020B0604030504040204" pitchFamily="34" charset="0"/>
              </a:rPr>
              <a:t>Falsedad en alguno de los documentos.</a:t>
            </a:r>
          </a:p>
          <a:p>
            <a:endParaRPr lang="es-MX" altLang="es-CO" sz="2600" dirty="0">
              <a:latin typeface="Tahoma" panose="020B0604030504040204" pitchFamily="34" charset="0"/>
            </a:endParaRPr>
          </a:p>
          <a:p>
            <a:endParaRPr lang="es-MX" altLang="es-CO" sz="2600" dirty="0">
              <a:latin typeface="Tahoma" panose="020B0604030504040204" pitchFamily="34" charset="0"/>
            </a:endParaRPr>
          </a:p>
        </p:txBody>
      </p:sp>
      <p:sp>
        <p:nvSpPr>
          <p:cNvPr id="6" name="Rectángulo 5"/>
          <p:cNvSpPr/>
          <p:nvPr/>
        </p:nvSpPr>
        <p:spPr>
          <a:xfrm>
            <a:off x="1770363" y="1115878"/>
            <a:ext cx="9522928" cy="523220"/>
          </a:xfrm>
          <a:prstGeom prst="rect">
            <a:avLst/>
          </a:prstGeom>
        </p:spPr>
        <p:txBody>
          <a:bodyPr wrap="none">
            <a:spAutoFit/>
          </a:bodyPr>
          <a:lstStyle/>
          <a:p>
            <a:r>
              <a:rPr lang="es-ES" sz="2800" b="1" dirty="0">
                <a:solidFill>
                  <a:schemeClr val="bg2">
                    <a:lumMod val="25000"/>
                  </a:schemeClr>
                </a:solidFill>
              </a:rPr>
              <a:t>Causales de Negación de la Licencia de Funcionamiento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457" y="1377488"/>
            <a:ext cx="2230538" cy="1808545"/>
          </a:xfrm>
          <a:prstGeom prst="rect">
            <a:avLst/>
          </a:prstGeom>
        </p:spPr>
      </p:pic>
    </p:spTree>
    <p:extLst>
      <p:ext uri="{BB962C8B-B14F-4D97-AF65-F5344CB8AC3E}">
        <p14:creationId xmlns:p14="http://schemas.microsoft.com/office/powerpoint/2010/main" val="2916285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41031" y="663712"/>
            <a:ext cx="6039853" cy="1077218"/>
          </a:xfrm>
          <a:prstGeom prst="rect">
            <a:avLst/>
          </a:prstGeom>
        </p:spPr>
        <p:txBody>
          <a:bodyPr wrap="square">
            <a:spAutoFit/>
          </a:bodyPr>
          <a:lstStyle/>
          <a:p>
            <a:pPr algn="ctr"/>
            <a:r>
              <a:rPr lang="es-CO" sz="3600"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5. EXPEDICION O NEGACIÓN</a:t>
            </a:r>
          </a:p>
          <a:p>
            <a:pPr algn="ctr"/>
            <a:endParaRPr lang="es-ES" sz="2800" dirty="0">
              <a:solidFill>
                <a:schemeClr val="bg2">
                  <a:lumMod val="25000"/>
                </a:schemeClr>
              </a:solidFill>
            </a:endParaRPr>
          </a:p>
        </p:txBody>
      </p:sp>
      <p:sp>
        <p:nvSpPr>
          <p:cNvPr id="6"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783078" y="1613613"/>
            <a:ext cx="8290011" cy="2140240"/>
          </a:xfrm>
        </p:spPr>
        <p:txBody>
          <a:bodyPr>
            <a:normAutofit lnSpcReduction="10000"/>
          </a:bodyPr>
          <a:lstStyle/>
          <a:p>
            <a:pPr marL="514350" indent="-514350">
              <a:buFont typeface="+mj-lt"/>
              <a:buAutoNum type="arabicPeriod"/>
            </a:pPr>
            <a:r>
              <a:rPr lang="es-CO" sz="2800" dirty="0">
                <a:latin typeface="Arial Narrow" panose="020B0606020202030204" pitchFamily="34" charset="0"/>
              </a:rPr>
              <a:t>Una vez recibidos los conceptos técnicos.</a:t>
            </a:r>
          </a:p>
          <a:p>
            <a:pPr marL="514350" indent="-514350">
              <a:buFont typeface="+mj-lt"/>
              <a:buAutoNum type="arabicPeriod"/>
            </a:pPr>
            <a:r>
              <a:rPr lang="es-CO" sz="2800" dirty="0">
                <a:latin typeface="Arial Narrow" panose="020B0606020202030204" pitchFamily="34" charset="0"/>
              </a:rPr>
              <a:t>Proyección de los actos administrativos.</a:t>
            </a:r>
          </a:p>
          <a:p>
            <a:pPr marL="514350" indent="-514350">
              <a:buFont typeface="+mj-lt"/>
              <a:buAutoNum type="arabicPeriod"/>
            </a:pPr>
            <a:r>
              <a:rPr lang="es-CO" sz="2800" dirty="0">
                <a:latin typeface="Arial Narrow" panose="020B0606020202030204" pitchFamily="34" charset="0"/>
              </a:rPr>
              <a:t>Firma del Secretario de Educación.</a:t>
            </a:r>
          </a:p>
          <a:p>
            <a:pPr marL="514350" indent="-514350">
              <a:buFont typeface="+mj-lt"/>
              <a:buAutoNum type="arabicPeriod"/>
            </a:pPr>
            <a:r>
              <a:rPr lang="es-CO" sz="2800" dirty="0">
                <a:latin typeface="Arial Narrow" panose="020B0606020202030204" pitchFamily="34" charset="0"/>
              </a:rPr>
              <a:t>Notificación.</a:t>
            </a:r>
            <a:endParaRPr lang="es-ES" sz="2800" dirty="0">
              <a:latin typeface="Arial Narrow" panose="020B0606020202030204" pitchFamily="34" charset="0"/>
            </a:endParaRPr>
          </a:p>
        </p:txBody>
      </p:sp>
      <p:sp>
        <p:nvSpPr>
          <p:cNvPr id="7" name="Rectángulo: esquinas diagonales cortadas 5">
            <a:extLst>
              <a:ext uri="{FF2B5EF4-FFF2-40B4-BE49-F238E27FC236}">
                <a16:creationId xmlns:a16="http://schemas.microsoft.com/office/drawing/2014/main" xmlns="" id="{9C15DEB0-FA23-43EC-AD85-8F273C7AF199}"/>
              </a:ext>
            </a:extLst>
          </p:cNvPr>
          <p:cNvSpPr/>
          <p:nvPr/>
        </p:nvSpPr>
        <p:spPr>
          <a:xfrm>
            <a:off x="591527" y="3777916"/>
            <a:ext cx="8481562" cy="185286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dirty="0">
                <a:latin typeface="Arial Narrow" panose="020B0606020202030204" pitchFamily="34" charset="0"/>
              </a:rPr>
              <a:t>En caso de negación: procede Recurso De Reposición, 10 días  hábiles siguientes a la notificación personal o publicación del aviso. CPA o CCA.</a:t>
            </a:r>
          </a:p>
        </p:txBody>
      </p:sp>
      <p:pic>
        <p:nvPicPr>
          <p:cNvPr id="8" name="Picture 2" descr="23 Actividades clave de supervisión del Consejo de Administración según  COSO III">
            <a:extLst>
              <a:ext uri="{FF2B5EF4-FFF2-40B4-BE49-F238E27FC236}">
                <a16:creationId xmlns:a16="http://schemas.microsoft.com/office/drawing/2014/main" xmlns="" id="{3C824732-0413-4E14-8934-93BC75B5A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089" y="2198251"/>
            <a:ext cx="2673436" cy="229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7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69" r="13056" b="14941"/>
          <a:stretch/>
        </p:blipFill>
        <p:spPr bwMode="auto">
          <a:xfrm>
            <a:off x="1500552" y="1024668"/>
            <a:ext cx="9003325" cy="583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429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9899" y="1906721"/>
            <a:ext cx="9374682" cy="3970318"/>
          </a:xfrm>
          <a:prstGeom prst="rect">
            <a:avLst/>
          </a:prstGeom>
          <a:noFill/>
        </p:spPr>
        <p:txBody>
          <a:bodyPr wrap="none" rtlCol="0">
            <a:spAutoFit/>
          </a:bodyPr>
          <a:lstStyle/>
          <a:p>
            <a:r>
              <a:rPr lang="es-ES" sz="2800" dirty="0"/>
              <a:t>Si el establecimiento educativo no inicia labores después</a:t>
            </a:r>
          </a:p>
          <a:p>
            <a:r>
              <a:rPr lang="es-ES" sz="2800" dirty="0"/>
              <a:t>de dos años de expedida la licencia de funcionamiento</a:t>
            </a:r>
          </a:p>
          <a:p>
            <a:r>
              <a:rPr lang="es-ES" sz="2800" dirty="0"/>
              <a:t>condicional o definitiva, según el caso,</a:t>
            </a:r>
          </a:p>
          <a:p>
            <a:r>
              <a:rPr lang="es-ES" sz="2800" dirty="0"/>
              <a:t>esta perderá vigencia. Igual efecto se</a:t>
            </a:r>
          </a:p>
          <a:p>
            <a:r>
              <a:rPr lang="es-ES" sz="2800" dirty="0"/>
              <a:t>producirá si, dentro de los doce meses</a:t>
            </a:r>
          </a:p>
          <a:p>
            <a:r>
              <a:rPr lang="es-ES" sz="2800" dirty="0"/>
              <a:t>siguientes a la fecha de inicio de labores,</a:t>
            </a:r>
          </a:p>
          <a:p>
            <a:r>
              <a:rPr lang="es-ES" sz="2800" dirty="0"/>
              <a:t>el establecimiento educativo no registra</a:t>
            </a:r>
          </a:p>
          <a:p>
            <a:r>
              <a:rPr lang="es-ES" sz="2800" dirty="0"/>
              <a:t>el </a:t>
            </a:r>
            <a:r>
              <a:rPr lang="es-ES" sz="2800" dirty="0" err="1"/>
              <a:t>PEI</a:t>
            </a:r>
            <a:r>
              <a:rPr lang="es-ES" sz="2800" dirty="0"/>
              <a:t> adoptado por el Consejo Directivo en la</a:t>
            </a:r>
          </a:p>
          <a:p>
            <a:r>
              <a:rPr lang="es-ES" sz="2800" dirty="0"/>
              <a:t>Secretaría de Educación correspondiente.</a:t>
            </a:r>
            <a:endParaRPr lang="es-CO" sz="2800" dirty="0"/>
          </a:p>
        </p:txBody>
      </p:sp>
      <p:sp>
        <p:nvSpPr>
          <p:cNvPr id="6" name="Rectángulo 5"/>
          <p:cNvSpPr/>
          <p:nvPr/>
        </p:nvSpPr>
        <p:spPr>
          <a:xfrm>
            <a:off x="4144411" y="726251"/>
            <a:ext cx="4563750" cy="646331"/>
          </a:xfrm>
          <a:prstGeom prst="rect">
            <a:avLst/>
          </a:prstGeom>
        </p:spPr>
        <p:txBody>
          <a:bodyPr wrap="none">
            <a:spAutoFit/>
          </a:bodyPr>
          <a:lstStyle/>
          <a:p>
            <a:r>
              <a:rPr lang="es-ES" sz="2800" b="1" dirty="0">
                <a:solidFill>
                  <a:schemeClr val="bg2">
                    <a:lumMod val="25000"/>
                  </a:schemeClr>
                </a:solidFill>
              </a:rPr>
              <a:t> </a:t>
            </a:r>
            <a:r>
              <a:rPr lang="es-ES" sz="3600" b="1" dirty="0">
                <a:solidFill>
                  <a:schemeClr val="bg2">
                    <a:lumMod val="25000"/>
                  </a:schemeClr>
                </a:solidFill>
              </a:rPr>
              <a:t>Pérdida de Vigencia</a:t>
            </a:r>
            <a:endParaRPr lang="es-ES" sz="2800" b="1" dirty="0">
              <a:solidFill>
                <a:schemeClr val="bg2">
                  <a:lumMod val="25000"/>
                </a:schemeClr>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1" y="2781300"/>
            <a:ext cx="4514850" cy="2221161"/>
          </a:xfrm>
          <a:prstGeom prst="rect">
            <a:avLst/>
          </a:prstGeom>
        </p:spPr>
      </p:pic>
    </p:spTree>
    <p:extLst>
      <p:ext uri="{BB962C8B-B14F-4D97-AF65-F5344CB8AC3E}">
        <p14:creationId xmlns:p14="http://schemas.microsoft.com/office/powerpoint/2010/main" val="21614167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35705" y="543410"/>
            <a:ext cx="6641432" cy="646331"/>
          </a:xfrm>
          <a:prstGeom prst="rect">
            <a:avLst/>
          </a:prstGeom>
        </p:spPr>
        <p:txBody>
          <a:bodyPr wrap="square">
            <a:spAutoFit/>
          </a:bodyPr>
          <a:lstStyle/>
          <a:p>
            <a:pPr algn="ctr"/>
            <a:r>
              <a:rPr lang="es-CO" sz="3600" b="1" dirty="0">
                <a:solidFill>
                  <a:schemeClr val="bg2">
                    <a:lumMod val="25000"/>
                  </a:schemeClr>
                </a:solidFill>
                <a:latin typeface="Arial Narrow" panose="020B0606020202030204" pitchFamily="34" charset="0"/>
                <a:ea typeface="Calibri" panose="020F0502020204030204" pitchFamily="34" charset="0"/>
                <a:cs typeface="Times New Roman" panose="02020603050405020304" pitchFamily="18" charset="0"/>
              </a:rPr>
              <a:t>6. ACTUALIZACIÓN </a:t>
            </a:r>
            <a:endParaRPr lang="es-ES" sz="2800" dirty="0">
              <a:solidFill>
                <a:schemeClr val="bg2">
                  <a:lumMod val="25000"/>
                </a:schemeClr>
              </a:solidFill>
            </a:endParaRPr>
          </a:p>
        </p:txBody>
      </p:sp>
      <p:sp>
        <p:nvSpPr>
          <p:cNvPr id="6" name="Marcador de contenido 2">
            <a:extLst>
              <a:ext uri="{FF2B5EF4-FFF2-40B4-BE49-F238E27FC236}">
                <a16:creationId xmlns:a16="http://schemas.microsoft.com/office/drawing/2014/main" xmlns="" id="{289DB1B4-76CD-4064-80F7-766BCBB65776}"/>
              </a:ext>
            </a:extLst>
          </p:cNvPr>
          <p:cNvSpPr>
            <a:spLocks noGrp="1"/>
          </p:cNvSpPr>
          <p:nvPr>
            <p:ph idx="1"/>
          </p:nvPr>
        </p:nvSpPr>
        <p:spPr>
          <a:xfrm>
            <a:off x="783078" y="1637676"/>
            <a:ext cx="8290011" cy="2140240"/>
          </a:xfrm>
        </p:spPr>
        <p:txBody>
          <a:bodyPr>
            <a:normAutofit/>
          </a:bodyPr>
          <a:lstStyle/>
          <a:p>
            <a:pPr marL="514350" indent="-514350">
              <a:buFont typeface="+mj-lt"/>
              <a:buAutoNum type="arabicPeriod"/>
            </a:pPr>
            <a:r>
              <a:rPr lang="es-CO" sz="2800" dirty="0">
                <a:latin typeface="Arial Narrow" panose="020B0606020202030204" pitchFamily="34" charset="0"/>
              </a:rPr>
              <a:t>Novedades de la Prestación del Servicio.</a:t>
            </a:r>
          </a:p>
          <a:p>
            <a:pPr marL="0" indent="0">
              <a:buNone/>
            </a:pPr>
            <a:r>
              <a:rPr lang="es-CO" sz="2800" dirty="0">
                <a:latin typeface="Arial Narrow" panose="020B0606020202030204" pitchFamily="34" charset="0"/>
              </a:rPr>
              <a:t>Ejemplo: Cambio de dirección, nombre, representante legal, etc.decreto3433 de 2008 compilado en el 1075 de 2015.</a:t>
            </a:r>
            <a:endParaRPr lang="es-ES" sz="2800" dirty="0">
              <a:latin typeface="Arial Narrow" panose="020B0606020202030204" pitchFamily="34" charset="0"/>
            </a:endParaRPr>
          </a:p>
        </p:txBody>
      </p:sp>
      <p:sp>
        <p:nvSpPr>
          <p:cNvPr id="7" name="Rectángulo: esquinas diagonales cortadas 5">
            <a:extLst>
              <a:ext uri="{FF2B5EF4-FFF2-40B4-BE49-F238E27FC236}">
                <a16:creationId xmlns:a16="http://schemas.microsoft.com/office/drawing/2014/main" xmlns="" id="{9C15DEB0-FA23-43EC-AD85-8F273C7AF199}"/>
              </a:ext>
            </a:extLst>
          </p:cNvPr>
          <p:cNvSpPr/>
          <p:nvPr/>
        </p:nvSpPr>
        <p:spPr>
          <a:xfrm>
            <a:off x="591527" y="3393196"/>
            <a:ext cx="8481562" cy="185286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800" dirty="0">
                <a:latin typeface="Arial Narrow" panose="020B0606020202030204" pitchFamily="34" charset="0"/>
              </a:rPr>
              <a:t>En caso de no informar la novedad o tramiten la actualización: Se dará inicio al Proceso Administrativo Sancionatorio.</a:t>
            </a:r>
          </a:p>
        </p:txBody>
      </p:sp>
      <p:pic>
        <p:nvPicPr>
          <p:cNvPr id="8" name="Picture 2" descr="23 Actividades clave de supervisión del Consejo de Administración según  COSO III">
            <a:extLst>
              <a:ext uri="{FF2B5EF4-FFF2-40B4-BE49-F238E27FC236}">
                <a16:creationId xmlns:a16="http://schemas.microsoft.com/office/drawing/2014/main" xmlns="" id="{3C824732-0413-4E14-8934-93BC75B5A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089" y="2198251"/>
            <a:ext cx="2673436" cy="229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0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9899" y="1910580"/>
            <a:ext cx="10732425" cy="3970318"/>
          </a:xfrm>
          <a:prstGeom prst="rect">
            <a:avLst/>
          </a:prstGeom>
          <a:noFill/>
        </p:spPr>
        <p:txBody>
          <a:bodyPr wrap="none" rtlCol="0">
            <a:spAutoFit/>
          </a:bodyPr>
          <a:lstStyle/>
          <a:p>
            <a:r>
              <a:rPr lang="es-ES" sz="2800" dirty="0"/>
              <a:t>El titular de la licencia presentará la solicitud de modificaciones,</a:t>
            </a:r>
          </a:p>
          <a:p>
            <a:r>
              <a:rPr lang="es-ES" sz="2800" dirty="0"/>
              <a:t>tales como:</a:t>
            </a:r>
          </a:p>
          <a:p>
            <a:pPr marL="457200" indent="-457200">
              <a:buFont typeface="Arial" pitchFamily="34" charset="0"/>
              <a:buChar char="•"/>
            </a:pPr>
            <a:r>
              <a:rPr lang="es-ES" sz="2800" dirty="0"/>
              <a:t>Cambio de sede</a:t>
            </a:r>
          </a:p>
          <a:p>
            <a:pPr marL="457200" indent="-457200">
              <a:buFont typeface="Arial" pitchFamily="34" charset="0"/>
              <a:buChar char="•"/>
            </a:pPr>
            <a:r>
              <a:rPr lang="es-ES" sz="2800" dirty="0"/>
              <a:t>Ampliación o disminución de niveles de educación ofrecidos</a:t>
            </a:r>
          </a:p>
          <a:p>
            <a:pPr marL="457200" indent="-457200">
              <a:buFont typeface="Arial" pitchFamily="34" charset="0"/>
              <a:buChar char="•"/>
            </a:pPr>
            <a:r>
              <a:rPr lang="es-ES" sz="2800" dirty="0"/>
              <a:t>Fusión modificación del PEI</a:t>
            </a:r>
          </a:p>
          <a:p>
            <a:pPr marL="457200" indent="-457200">
              <a:buFont typeface="Arial" pitchFamily="34" charset="0"/>
              <a:buChar char="•"/>
            </a:pPr>
            <a:r>
              <a:rPr lang="es-ES" sz="2800" dirty="0"/>
              <a:t>Nombre</a:t>
            </a:r>
          </a:p>
          <a:p>
            <a:pPr marL="457200" indent="-457200">
              <a:buFont typeface="Arial" pitchFamily="34" charset="0"/>
              <a:buChar char="•"/>
            </a:pPr>
            <a:r>
              <a:rPr lang="es-ES" sz="2800" dirty="0"/>
              <a:t>Apertura de otras sedes</a:t>
            </a:r>
          </a:p>
          <a:p>
            <a:pPr marL="457200" indent="-457200">
              <a:buFont typeface="Arial" pitchFamily="34" charset="0"/>
              <a:buChar char="•"/>
            </a:pPr>
            <a:endParaRPr lang="es-ES" sz="2800" dirty="0"/>
          </a:p>
          <a:p>
            <a:r>
              <a:rPr lang="es-ES" sz="2800" dirty="0"/>
              <a:t>A la que anexará los soportes correspondientes.</a:t>
            </a:r>
            <a:endParaRPr lang="es-CO" sz="2800" dirty="0"/>
          </a:p>
        </p:txBody>
      </p:sp>
      <p:sp>
        <p:nvSpPr>
          <p:cNvPr id="6" name="Rectángulo 5"/>
          <p:cNvSpPr/>
          <p:nvPr/>
        </p:nvSpPr>
        <p:spPr>
          <a:xfrm>
            <a:off x="4564067" y="671411"/>
            <a:ext cx="3708066" cy="707886"/>
          </a:xfrm>
          <a:prstGeom prst="rect">
            <a:avLst/>
          </a:prstGeom>
        </p:spPr>
        <p:txBody>
          <a:bodyPr wrap="none">
            <a:spAutoFit/>
          </a:bodyPr>
          <a:lstStyle/>
          <a:p>
            <a:r>
              <a:rPr lang="es-ES" sz="4000" b="1" dirty="0">
                <a:solidFill>
                  <a:schemeClr val="bg2">
                    <a:lumMod val="25000"/>
                  </a:schemeClr>
                </a:solidFill>
              </a:rPr>
              <a:t>Modificaciones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64905" y="3669691"/>
            <a:ext cx="2872680" cy="3161754"/>
          </a:xfrm>
          <a:prstGeom prst="rect">
            <a:avLst/>
          </a:prstGeom>
        </p:spPr>
      </p:pic>
    </p:spTree>
    <p:extLst>
      <p:ext uri="{BB962C8B-B14F-4D97-AF65-F5344CB8AC3E}">
        <p14:creationId xmlns:p14="http://schemas.microsoft.com/office/powerpoint/2010/main" val="136135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9900" y="1910580"/>
            <a:ext cx="9753512" cy="2246769"/>
          </a:xfrm>
          <a:prstGeom prst="rect">
            <a:avLst/>
          </a:prstGeom>
          <a:noFill/>
        </p:spPr>
        <p:txBody>
          <a:bodyPr wrap="square" rtlCol="0">
            <a:spAutoFit/>
          </a:bodyPr>
          <a:lstStyle/>
          <a:p>
            <a:pPr lvl="0"/>
            <a:r>
              <a:rPr lang="es-CO" sz="2800" dirty="0"/>
              <a:t>La autoevaluación de la propuesta del establecimiento educativo:</a:t>
            </a:r>
          </a:p>
          <a:p>
            <a:pPr lvl="0"/>
            <a:endParaRPr lang="es-CO" sz="2800" dirty="0"/>
          </a:p>
          <a:p>
            <a:pPr marL="457200" lvl="0" indent="-457200">
              <a:buFont typeface="Wingdings" pitchFamily="2" charset="2"/>
              <a:buChar char="Ø"/>
            </a:pPr>
            <a:r>
              <a:rPr lang="es-CO" sz="2800" dirty="0"/>
              <a:t> (</a:t>
            </a:r>
            <a:r>
              <a:rPr lang="es-ES" sz="2800" dirty="0"/>
              <a:t>Formulario Proyectos1D - Para Establecimientos No Oficiales).Lic. </a:t>
            </a:r>
            <a:r>
              <a:rPr lang="es-CO" sz="2800" dirty="0"/>
              <a:t>César Augusto López Carmona</a:t>
            </a:r>
            <a:r>
              <a:rPr lang="es-ES" sz="2800" dirty="0"/>
              <a:t>.</a:t>
            </a:r>
          </a:p>
        </p:txBody>
      </p:sp>
      <p:sp>
        <p:nvSpPr>
          <p:cNvPr id="6" name="Rectángulo 5"/>
          <p:cNvSpPr/>
          <p:nvPr/>
        </p:nvSpPr>
        <p:spPr>
          <a:xfrm>
            <a:off x="4564067" y="671411"/>
            <a:ext cx="4517840" cy="707886"/>
          </a:xfrm>
          <a:prstGeom prst="rect">
            <a:avLst/>
          </a:prstGeom>
        </p:spPr>
        <p:txBody>
          <a:bodyPr wrap="none">
            <a:spAutoFit/>
          </a:bodyPr>
          <a:lstStyle/>
          <a:p>
            <a:r>
              <a:rPr lang="es-CO" sz="4000" b="1" dirty="0">
                <a:solidFill>
                  <a:schemeClr val="bg2">
                    <a:lumMod val="25000"/>
                  </a:schemeClr>
                </a:solidFill>
              </a:rPr>
              <a:t>AUTOEVALUACIÓN</a:t>
            </a:r>
            <a:endParaRPr lang="es-ES" sz="4000" b="1" dirty="0">
              <a:solidFill>
                <a:schemeClr val="bg2">
                  <a:lumMod val="25000"/>
                </a:schemeClr>
              </a:solidFill>
            </a:endParaRPr>
          </a:p>
        </p:txBody>
      </p:sp>
      <p:pic>
        <p:nvPicPr>
          <p:cNvPr id="7170"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341" y="4157350"/>
            <a:ext cx="2741646" cy="171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6529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14911" y="1458922"/>
            <a:ext cx="7875874" cy="923330"/>
          </a:xfrm>
          <a:prstGeom prst="rect">
            <a:avLst/>
          </a:prstGeom>
          <a:noFill/>
        </p:spPr>
        <p:txBody>
          <a:bodyPr wrap="none" lIns="91440" tIns="45720" rIns="91440" bIns="45720">
            <a:spAutoFit/>
          </a:bodyPr>
          <a:lstStyle/>
          <a:p>
            <a:pPr algn="ctr"/>
            <a:r>
              <a:rPr lang="es-CO"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Preguntas y respuestas.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0" y="2558261"/>
            <a:ext cx="58293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66766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497" y="1159989"/>
            <a:ext cx="6995212" cy="4663475"/>
          </a:xfrm>
          <a:prstGeom prst="rect">
            <a:avLst/>
          </a:prstGeom>
        </p:spPr>
      </p:pic>
    </p:spTree>
    <p:extLst>
      <p:ext uri="{BB962C8B-B14F-4D97-AF65-F5344CB8AC3E}">
        <p14:creationId xmlns:p14="http://schemas.microsoft.com/office/powerpoint/2010/main" val="134213597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393" y="1077546"/>
            <a:ext cx="910272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ítulo 2">
            <a:extLst>
              <a:ext uri="{FF2B5EF4-FFF2-40B4-BE49-F238E27FC236}">
                <a16:creationId xmlns:a16="http://schemas.microsoft.com/office/drawing/2014/main" xmlns="" id="{A93DD763-AB78-480D-9B7A-F914217E4720}"/>
              </a:ext>
            </a:extLst>
          </p:cNvPr>
          <p:cNvSpPr txBox="1">
            <a:spLocks/>
          </p:cNvSpPr>
          <p:nvPr/>
        </p:nvSpPr>
        <p:spPr>
          <a:xfrm>
            <a:off x="2977661" y="12510"/>
            <a:ext cx="6799384" cy="10650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s-ES" b="1" dirty="0">
                <a:solidFill>
                  <a:schemeClr val="bg2">
                    <a:lumMod val="25000"/>
                  </a:schemeClr>
                </a:solidFill>
                <a:latin typeface="Arial Narrow" panose="020B0606020202030204" pitchFamily="34" charset="0"/>
                <a:cs typeface="Flama-Medium"/>
              </a:rPr>
              <a:t>OPERACIONES DE INSPECCIÓN</a:t>
            </a:r>
          </a:p>
          <a:p>
            <a:pPr marL="0" indent="0" algn="ctr">
              <a:spcBef>
                <a:spcPts val="0"/>
              </a:spcBef>
              <a:buNone/>
            </a:pPr>
            <a:r>
              <a:rPr lang="es-ES" b="1" dirty="0">
                <a:solidFill>
                  <a:schemeClr val="bg2">
                    <a:lumMod val="25000"/>
                  </a:schemeClr>
                </a:solidFill>
                <a:latin typeface="Arial Narrow" panose="020B0606020202030204" pitchFamily="34" charset="0"/>
                <a:cs typeface="Flama-Medium"/>
              </a:rPr>
              <a:t> Y VIGILANCIA</a:t>
            </a:r>
          </a:p>
        </p:txBody>
      </p:sp>
    </p:spTree>
    <p:extLst>
      <p:ext uri="{BB962C8B-B14F-4D97-AF65-F5344CB8AC3E}">
        <p14:creationId xmlns:p14="http://schemas.microsoft.com/office/powerpoint/2010/main" val="195138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A93DD763-AB78-480D-9B7A-F914217E4720}"/>
              </a:ext>
            </a:extLst>
          </p:cNvPr>
          <p:cNvSpPr txBox="1">
            <a:spLocks/>
          </p:cNvSpPr>
          <p:nvPr/>
        </p:nvSpPr>
        <p:spPr>
          <a:xfrm>
            <a:off x="2977661" y="484979"/>
            <a:ext cx="6799384" cy="10650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s-CO" sz="4800" b="1" dirty="0">
                <a:solidFill>
                  <a:schemeClr val="bg2">
                    <a:lumMod val="25000"/>
                  </a:schemeClr>
                </a:solidFill>
                <a:latin typeface="Arial Narrow" panose="020B0606020202030204" pitchFamily="34" charset="0"/>
                <a:cs typeface="Flama-Medium"/>
              </a:rPr>
              <a:t>NORMATIVIDAD</a:t>
            </a:r>
            <a:endParaRPr lang="es-ES" sz="4800" b="1" dirty="0">
              <a:solidFill>
                <a:schemeClr val="bg2">
                  <a:lumMod val="25000"/>
                </a:schemeClr>
              </a:solidFill>
              <a:latin typeface="Arial Narrow" panose="020B0606020202030204" pitchFamily="34" charset="0"/>
              <a:cs typeface="Flama-Medium"/>
            </a:endParaRPr>
          </a:p>
        </p:txBody>
      </p:sp>
      <p:sp>
        <p:nvSpPr>
          <p:cNvPr id="4" name="Marcador de contenido 2">
            <a:extLst>
              <a:ext uri="{FF2B5EF4-FFF2-40B4-BE49-F238E27FC236}">
                <a16:creationId xmlns:a16="http://schemas.microsoft.com/office/drawing/2014/main" xmlns="" id="{89B26B49-E290-454D-928B-2BF8A668C405}"/>
              </a:ext>
            </a:extLst>
          </p:cNvPr>
          <p:cNvSpPr>
            <a:spLocks noGrp="1"/>
          </p:cNvSpPr>
          <p:nvPr>
            <p:ph idx="1"/>
          </p:nvPr>
        </p:nvSpPr>
        <p:spPr>
          <a:xfrm>
            <a:off x="1435619" y="1768739"/>
            <a:ext cx="4772206" cy="4053616"/>
          </a:xfrm>
        </p:spPr>
        <p:txBody>
          <a:bodyPr>
            <a:noAutofit/>
          </a:bodyPr>
          <a:lstStyle/>
          <a:p>
            <a:pPr algn="just"/>
            <a:r>
              <a:rPr lang="es-CO" sz="3200" dirty="0">
                <a:latin typeface="Arial Narrow" panose="020B0606020202030204" pitchFamily="34" charset="0"/>
              </a:rPr>
              <a:t>Constitución Política de Colombia.</a:t>
            </a:r>
            <a:endParaRPr lang="es-ES" sz="3200" dirty="0">
              <a:latin typeface="Arial Narrow" panose="020B0606020202030204" pitchFamily="34" charset="0"/>
            </a:endParaRPr>
          </a:p>
          <a:p>
            <a:pPr algn="just"/>
            <a:r>
              <a:rPr lang="es-ES" sz="3200" dirty="0">
                <a:latin typeface="Arial Narrow" panose="020B0606020202030204" pitchFamily="34" charset="0"/>
              </a:rPr>
              <a:t>Ley 115 de 1994.</a:t>
            </a:r>
          </a:p>
          <a:p>
            <a:pPr algn="just"/>
            <a:r>
              <a:rPr lang="es-ES" sz="3200" u="sng" dirty="0">
                <a:solidFill>
                  <a:schemeClr val="bg2">
                    <a:lumMod val="25000"/>
                  </a:schemeClr>
                </a:solidFill>
                <a:latin typeface="Arial Narrow" panose="020B0606020202030204" pitchFamily="34" charset="0"/>
              </a:rPr>
              <a:t>Decreto 3433 de 2008.</a:t>
            </a:r>
          </a:p>
          <a:p>
            <a:pPr algn="just"/>
            <a:r>
              <a:rPr lang="es-ES" sz="3200" dirty="0">
                <a:latin typeface="Arial Narrow" panose="020B0606020202030204" pitchFamily="34" charset="0"/>
              </a:rPr>
              <a:t>Decreto 1075 De 2015. Titulo 2.Capitulo 1,Arts 2.3.2.1.1 Al 2.3.2.1.11</a:t>
            </a:r>
          </a:p>
          <a:p>
            <a:pPr algn="just"/>
            <a:r>
              <a:rPr lang="es-ES" sz="3200" dirty="0">
                <a:latin typeface="Arial Narrow" panose="020B0606020202030204" pitchFamily="34" charset="0"/>
              </a:rPr>
              <a:t>Guía 4 MEN. </a:t>
            </a:r>
          </a:p>
          <a:p>
            <a:pPr algn="just"/>
            <a:endParaRPr lang="es-ES" sz="3200" dirty="0">
              <a:latin typeface="Arial Narrow" panose="020B0606020202030204" pitchFamily="34" charset="0"/>
            </a:endParaRPr>
          </a:p>
        </p:txBody>
      </p:sp>
      <p:sp>
        <p:nvSpPr>
          <p:cNvPr id="6" name="Marcador de contenido 2">
            <a:extLst>
              <a:ext uri="{FF2B5EF4-FFF2-40B4-BE49-F238E27FC236}">
                <a16:creationId xmlns:a16="http://schemas.microsoft.com/office/drawing/2014/main" xmlns="" id="{89B26B49-E290-454D-928B-2BF8A668C405}"/>
              </a:ext>
            </a:extLst>
          </p:cNvPr>
          <p:cNvSpPr txBox="1">
            <a:spLocks/>
          </p:cNvSpPr>
          <p:nvPr/>
        </p:nvSpPr>
        <p:spPr>
          <a:xfrm>
            <a:off x="6377353" y="1740154"/>
            <a:ext cx="4772206" cy="40536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sz="3200" dirty="0">
                <a:latin typeface="Arial Narrow" panose="020B0606020202030204" pitchFamily="34" charset="0"/>
              </a:rPr>
              <a:t>Decreto 1469 de 2010.</a:t>
            </a:r>
          </a:p>
          <a:p>
            <a:pPr algn="just"/>
            <a:r>
              <a:rPr lang="es-CO" sz="3200" dirty="0">
                <a:latin typeface="Arial Narrow" panose="020B0606020202030204" pitchFamily="34" charset="0"/>
              </a:rPr>
              <a:t>NTC 4595 y 4596. </a:t>
            </a:r>
            <a:endParaRPr lang="es-ES" sz="3200" dirty="0">
              <a:latin typeface="Arial Narrow" panose="020B0606020202030204" pitchFamily="34" charset="0"/>
            </a:endParaRPr>
          </a:p>
          <a:p>
            <a:pPr algn="just"/>
            <a:r>
              <a:rPr lang="es-CO" sz="3200" dirty="0">
                <a:latin typeface="Arial Narrow" panose="020B0606020202030204" pitchFamily="34" charset="0"/>
              </a:rPr>
              <a:t>Resolución   N° 2166 de 2020. </a:t>
            </a:r>
          </a:p>
          <a:p>
            <a:pPr algn="just"/>
            <a:r>
              <a:rPr lang="es-CO" sz="3200" dirty="0">
                <a:latin typeface="Arial Narrow" panose="020B0606020202030204" pitchFamily="34" charset="0"/>
              </a:rPr>
              <a:t>Resolución   N° 2167 de 2020. </a:t>
            </a:r>
          </a:p>
          <a:p>
            <a:pPr algn="just"/>
            <a:endParaRPr lang="es-ES" sz="3200" dirty="0">
              <a:latin typeface="Arial Narrow" panose="020B0606020202030204" pitchFamily="34" charset="0"/>
            </a:endParaRPr>
          </a:p>
        </p:txBody>
      </p:sp>
    </p:spTree>
    <p:extLst>
      <p:ext uri="{BB962C8B-B14F-4D97-AF65-F5344CB8AC3E}">
        <p14:creationId xmlns:p14="http://schemas.microsoft.com/office/powerpoint/2010/main" val="1914030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71527" y="861439"/>
            <a:ext cx="8526629" cy="1723549"/>
          </a:xfrm>
          <a:prstGeom prst="rect">
            <a:avLst/>
          </a:prstGeom>
          <a:noFill/>
          <a:effectLst>
            <a:glow rad="228600">
              <a:schemeClr val="accent6">
                <a:satMod val="175000"/>
                <a:alpha val="40000"/>
              </a:schemeClr>
            </a:glow>
          </a:effectLst>
        </p:spPr>
        <p:txBody>
          <a:bodyPr wrap="square" lIns="91440" tIns="45720" rIns="91440" bIns="45720">
            <a:spAutoFit/>
          </a:bodyPr>
          <a:lstStyle/>
          <a:p>
            <a:pPr algn="ctr"/>
            <a:r>
              <a:rPr lang="es-ES" sz="6600" dirty="0">
                <a:ln w="0"/>
                <a:solidFill>
                  <a:srgbClr val="92D050"/>
                </a:solidFill>
                <a:effectLst>
                  <a:outerShdw blurRad="38100" dist="38100" dir="2700000" algn="tl">
                    <a:srgbClr val="000000">
                      <a:alpha val="43137"/>
                    </a:srgbClr>
                  </a:outerShdw>
                </a:effectLst>
                <a:latin typeface="Rockwell" panose="02060603020205020403" pitchFamily="18" charset="0"/>
              </a:rPr>
              <a:t>RESOLUCION 2166 </a:t>
            </a:r>
          </a:p>
          <a:p>
            <a:pPr algn="ctr"/>
            <a:r>
              <a:rPr lang="es-ES" sz="2000" dirty="0">
                <a:ln w="0"/>
                <a:effectLst>
                  <a:outerShdw blurRad="38100" dist="38100" dir="2700000" algn="tl">
                    <a:srgbClr val="000000">
                      <a:alpha val="43137"/>
                    </a:srgbClr>
                  </a:outerShdw>
                </a:effectLst>
                <a:latin typeface="Rockwell" panose="02060603020205020403" pitchFamily="18" charset="0"/>
              </a:rPr>
              <a:t>Del 15 de Diciembre de 2020</a:t>
            </a:r>
          </a:p>
          <a:p>
            <a:pPr algn="ctr"/>
            <a:endParaRPr lang="es-ES" sz="2000" dirty="0">
              <a:ln w="0"/>
              <a:effectLst>
                <a:outerShdw blurRad="38100" dist="38100" dir="2700000" algn="tl">
                  <a:srgbClr val="000000">
                    <a:alpha val="43137"/>
                  </a:srgbClr>
                </a:outerShdw>
              </a:effectLst>
              <a:latin typeface="Rockwell" panose="02060603020205020403" pitchFamily="18" charset="0"/>
            </a:endParaRPr>
          </a:p>
        </p:txBody>
      </p:sp>
      <p:sp>
        <p:nvSpPr>
          <p:cNvPr id="3" name="1 Título"/>
          <p:cNvSpPr>
            <a:spLocks noGrp="1"/>
          </p:cNvSpPr>
          <p:nvPr>
            <p:ph type="title"/>
          </p:nvPr>
        </p:nvSpPr>
        <p:spPr>
          <a:xfrm>
            <a:off x="949569" y="3993867"/>
            <a:ext cx="10128737" cy="2157046"/>
          </a:xfrm>
        </p:spPr>
        <p:txBody>
          <a:bodyPr>
            <a:normAutofit fontScale="90000"/>
          </a:bodyPr>
          <a:lstStyle/>
          <a:p>
            <a:pPr algn="just"/>
            <a:r>
              <a:rPr lang="es-CO" sz="3100" dirty="0">
                <a:solidFill>
                  <a:schemeClr val="tx1"/>
                </a:solidFill>
                <a:latin typeface="+mn-lt"/>
                <a:ea typeface="+mn-ea"/>
                <a:cs typeface="+mn-cs"/>
              </a:rPr>
              <a:t>“ Por la cual se establece el reglamento territorial para el ejercicio de la función de inspección, vigilancia y control a la prestación del servicio educativo en los municipios no certificados del Departamento de Casanare”.</a:t>
            </a:r>
            <a:endParaRPr lang="es-ES" sz="3100" dirty="0">
              <a:solidFill>
                <a:schemeClr val="tx1"/>
              </a:solidFill>
              <a:latin typeface="+mn-lt"/>
              <a:ea typeface="+mn-ea"/>
              <a:cs typeface="+mn-cs"/>
            </a:endParaRPr>
          </a:p>
        </p:txBody>
      </p:sp>
      <p:sp>
        <p:nvSpPr>
          <p:cNvPr id="4" name="Rectángulo 4"/>
          <p:cNvSpPr/>
          <p:nvPr/>
        </p:nvSpPr>
        <p:spPr>
          <a:xfrm>
            <a:off x="0" y="3004291"/>
            <a:ext cx="10714893" cy="523220"/>
          </a:xfrm>
          <a:prstGeom prst="rect">
            <a:avLst/>
          </a:prstGeom>
          <a:noFill/>
          <a:effectLst>
            <a:glow rad="228600">
              <a:schemeClr val="accent6">
                <a:satMod val="175000"/>
                <a:alpha val="40000"/>
              </a:schemeClr>
            </a:glow>
          </a:effectLst>
        </p:spPr>
        <p:txBody>
          <a:bodyPr wrap="square" lIns="91440" tIns="45720" rIns="91440" bIns="45720">
            <a:spAutoFit/>
          </a:bodyPr>
          <a:lstStyle/>
          <a:p>
            <a:pPr algn="ctr"/>
            <a:r>
              <a:rPr lang="es-CO" sz="2800" b="1" dirty="0">
                <a:solidFill>
                  <a:schemeClr val="bg2">
                    <a:lumMod val="25000"/>
                  </a:schemeClr>
                </a:solidFill>
              </a:rPr>
              <a:t>REGLAMENTO TERRITORAL DE  INSPECCIÓN  Y VIGILANCIA</a:t>
            </a:r>
            <a:endParaRPr lang="es-ES" sz="2000" dirty="0">
              <a:ln w="0"/>
              <a:solidFill>
                <a:schemeClr val="bg2">
                  <a:lumMod val="25000"/>
                </a:schemeClr>
              </a:solidFill>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40087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1805" y="1148862"/>
            <a:ext cx="10969943" cy="562706"/>
          </a:xfrm>
        </p:spPr>
        <p:txBody>
          <a:bodyPr>
            <a:noAutofit/>
          </a:bodyPr>
          <a:lstStyle/>
          <a:p>
            <a:r>
              <a:rPr lang="es-ES" sz="4400" b="1" dirty="0">
                <a:solidFill>
                  <a:schemeClr val="bg2">
                    <a:lumMod val="25000"/>
                  </a:schemeClr>
                </a:solidFill>
                <a:latin typeface="Arial Narrow" panose="020B0606020202030204" pitchFamily="34" charset="0"/>
                <a:cs typeface="Flama-Medium"/>
              </a:rPr>
              <a:t>ESTRUCTURA DEL REGLAMENTO</a:t>
            </a:r>
            <a:endParaRPr lang="es-CO" sz="4400" b="1" dirty="0">
              <a:solidFill>
                <a:schemeClr val="bg2">
                  <a:lumMod val="25000"/>
                </a:schemeClr>
              </a:solidFill>
            </a:endParaRPr>
          </a:p>
        </p:txBody>
      </p:sp>
      <p:sp>
        <p:nvSpPr>
          <p:cNvPr id="5" name="Marcador de contenido 2"/>
          <p:cNvSpPr>
            <a:spLocks noGrp="1"/>
          </p:cNvSpPr>
          <p:nvPr>
            <p:ph idx="1"/>
          </p:nvPr>
        </p:nvSpPr>
        <p:spPr>
          <a:xfrm>
            <a:off x="635130" y="1922585"/>
            <a:ext cx="8374130" cy="3774830"/>
          </a:xfrm>
        </p:spPr>
        <p:txBody>
          <a:bodyPr>
            <a:normAutofit fontScale="55000" lnSpcReduction="20000"/>
          </a:bodyPr>
          <a:lstStyle/>
          <a:p>
            <a:r>
              <a:rPr lang="es-CO" sz="5100" b="1" dirty="0">
                <a:latin typeface="Arial Narrow" panose="020B0606020202030204" pitchFamily="34" charset="0"/>
              </a:rPr>
              <a:t>Parte I: </a:t>
            </a:r>
            <a:r>
              <a:rPr lang="es-CO" sz="5100" dirty="0">
                <a:latin typeface="Arial Narrow" panose="020B0606020202030204" pitchFamily="34" charset="0"/>
              </a:rPr>
              <a:t>Organización de la inspección y vigilancia</a:t>
            </a:r>
          </a:p>
          <a:p>
            <a:r>
              <a:rPr lang="es-CO" sz="5100" b="1" dirty="0">
                <a:latin typeface="Arial Narrow" panose="020B0606020202030204" pitchFamily="34" charset="0"/>
              </a:rPr>
              <a:t>Parte II: </a:t>
            </a:r>
            <a:r>
              <a:rPr lang="es-CO" sz="5100" dirty="0">
                <a:latin typeface="Arial Narrow" panose="020B0606020202030204" pitchFamily="34" charset="0"/>
              </a:rPr>
              <a:t>Establecimientos educativos</a:t>
            </a:r>
          </a:p>
          <a:p>
            <a:r>
              <a:rPr lang="es-CO" sz="5100" b="1" dirty="0">
                <a:latin typeface="Arial Narrow" panose="020B0606020202030204" pitchFamily="34" charset="0"/>
              </a:rPr>
              <a:t>Parte III: </a:t>
            </a:r>
            <a:r>
              <a:rPr lang="es-CO" sz="5100" dirty="0">
                <a:latin typeface="Arial Narrow" panose="020B0606020202030204" pitchFamily="34" charset="0"/>
              </a:rPr>
              <a:t>Operatividad de la inspección y vigilancia</a:t>
            </a:r>
          </a:p>
          <a:p>
            <a:r>
              <a:rPr lang="es-CO" sz="5100" b="1" dirty="0">
                <a:latin typeface="Arial Narrow" panose="020B0606020202030204" pitchFamily="34" charset="0"/>
              </a:rPr>
              <a:t>Parte IV: </a:t>
            </a:r>
            <a:r>
              <a:rPr lang="es-CO" sz="5100" dirty="0">
                <a:latin typeface="Arial Narrow" panose="020B0606020202030204" pitchFamily="34" charset="0"/>
              </a:rPr>
              <a:t>Quejas y reclamos</a:t>
            </a:r>
          </a:p>
          <a:p>
            <a:r>
              <a:rPr lang="es-CO" sz="5100" b="1" dirty="0">
                <a:latin typeface="Arial Narrow" panose="020B0606020202030204" pitchFamily="34" charset="0"/>
              </a:rPr>
              <a:t>Parte V: </a:t>
            </a:r>
            <a:r>
              <a:rPr lang="es-CO" sz="5100" dirty="0">
                <a:latin typeface="Arial Narrow" panose="020B0606020202030204" pitchFamily="34" charset="0"/>
              </a:rPr>
              <a:t>Asistencia técnica</a:t>
            </a:r>
          </a:p>
          <a:p>
            <a:r>
              <a:rPr lang="es-CO" sz="5100" b="1" dirty="0">
                <a:latin typeface="Arial Narrow" panose="020B0606020202030204" pitchFamily="34" charset="0"/>
              </a:rPr>
              <a:t>Parte VI: </a:t>
            </a:r>
            <a:r>
              <a:rPr lang="es-CO" sz="5100" dirty="0">
                <a:latin typeface="Arial Narrow" panose="020B0606020202030204" pitchFamily="34" charset="0"/>
              </a:rPr>
              <a:t>Asociaciones de padres de familia</a:t>
            </a:r>
          </a:p>
          <a:p>
            <a:r>
              <a:rPr lang="es-CO" sz="5100" b="1" dirty="0">
                <a:latin typeface="Arial Narrow" panose="020B0606020202030204" pitchFamily="34" charset="0"/>
              </a:rPr>
              <a:t>Parte VII: </a:t>
            </a:r>
            <a:r>
              <a:rPr lang="es-CO" sz="5100" dirty="0">
                <a:latin typeface="Arial Narrow" panose="020B0606020202030204" pitchFamily="34" charset="0"/>
              </a:rPr>
              <a:t>Licencias de funcionamiento</a:t>
            </a:r>
          </a:p>
          <a:p>
            <a:r>
              <a:rPr lang="es-CO" sz="5100" b="1" dirty="0">
                <a:latin typeface="Arial Narrow" panose="020B0606020202030204" pitchFamily="34" charset="0"/>
              </a:rPr>
              <a:t>Parte VIII: </a:t>
            </a:r>
            <a:r>
              <a:rPr lang="es-CO" sz="5100" dirty="0">
                <a:latin typeface="Arial Narrow" panose="020B0606020202030204" pitchFamily="34" charset="0"/>
              </a:rPr>
              <a:t>Disposiciones finales</a:t>
            </a:r>
            <a:endParaRPr lang="es-CO" dirty="0"/>
          </a:p>
        </p:txBody>
      </p:sp>
      <p:pic>
        <p:nvPicPr>
          <p:cNvPr id="6" name="Picture 2" descr="Inspección y Vigilancia del MEN a la UAC">
            <a:extLst>
              <a:ext uri="{FF2B5EF4-FFF2-40B4-BE49-F238E27FC236}">
                <a16:creationId xmlns:a16="http://schemas.microsoft.com/office/drawing/2014/main" xmlns="" id="{345CF95B-8726-4939-9AFC-9500C16B95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31504" y="1964130"/>
            <a:ext cx="2875548" cy="292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7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0368" y="886997"/>
            <a:ext cx="9026770" cy="584775"/>
          </a:xfrm>
          <a:prstGeom prst="rect">
            <a:avLst/>
          </a:prstGeom>
        </p:spPr>
        <p:txBody>
          <a:bodyPr wrap="square">
            <a:spAutoFit/>
          </a:bodyPr>
          <a:lstStyle/>
          <a:p>
            <a:pPr algn="ctr"/>
            <a:r>
              <a:rPr lang="es-ES" sz="3200" b="1" dirty="0">
                <a:solidFill>
                  <a:schemeClr val="bg2">
                    <a:lumMod val="25000"/>
                  </a:schemeClr>
                </a:solidFill>
                <a:latin typeface="Arial Narrow" panose="020B0606020202030204" pitchFamily="34" charset="0"/>
                <a:cs typeface="Flama-Medium"/>
              </a:rPr>
              <a:t>PARTE  VII - LICENCIAS DE FUNCIONAMIENTO</a:t>
            </a:r>
          </a:p>
        </p:txBody>
      </p:sp>
      <p:sp>
        <p:nvSpPr>
          <p:cNvPr id="5" name="Marcador de contenido 2">
            <a:extLst>
              <a:ext uri="{FF2B5EF4-FFF2-40B4-BE49-F238E27FC236}">
                <a16:creationId xmlns:a16="http://schemas.microsoft.com/office/drawing/2014/main" xmlns="" id="{5090F0A5-6112-4C1E-A676-D2DDB35800CC}"/>
              </a:ext>
            </a:extLst>
          </p:cNvPr>
          <p:cNvSpPr>
            <a:spLocks noGrp="1"/>
          </p:cNvSpPr>
          <p:nvPr>
            <p:ph idx="1"/>
          </p:nvPr>
        </p:nvSpPr>
        <p:spPr>
          <a:xfrm>
            <a:off x="1031631" y="1255059"/>
            <a:ext cx="10222522" cy="4747156"/>
          </a:xfrm>
        </p:spPr>
        <p:txBody>
          <a:bodyPr>
            <a:noAutofit/>
          </a:bodyPr>
          <a:lstStyle/>
          <a:p>
            <a:pPr algn="just"/>
            <a:r>
              <a:rPr lang="es-CO" sz="2400" dirty="0">
                <a:latin typeface="Arial Narrow" panose="020B0606020202030204" pitchFamily="34" charset="0"/>
              </a:rPr>
              <a:t>Taller de Orientación.</a:t>
            </a:r>
          </a:p>
          <a:p>
            <a:pPr algn="just"/>
            <a:r>
              <a:rPr lang="es-CO" sz="2400" dirty="0">
                <a:latin typeface="Arial Narrow" panose="020B0606020202030204" pitchFamily="34" charset="0"/>
              </a:rPr>
              <a:t>Trámite para la expedición.</a:t>
            </a:r>
          </a:p>
          <a:p>
            <a:pPr algn="just"/>
            <a:r>
              <a:rPr lang="es-CO" sz="2400" dirty="0">
                <a:latin typeface="Arial Narrow" panose="020B0606020202030204" pitchFamily="34" charset="0"/>
              </a:rPr>
              <a:t>Conceptos técnicos.</a:t>
            </a:r>
          </a:p>
          <a:p>
            <a:pPr algn="just"/>
            <a:r>
              <a:rPr lang="es-CO" sz="2400" dirty="0">
                <a:latin typeface="Arial Narrow" panose="020B0606020202030204" pitchFamily="34" charset="0"/>
              </a:rPr>
              <a:t>Ajustes o aclaraciones.</a:t>
            </a:r>
          </a:p>
          <a:p>
            <a:pPr algn="just"/>
            <a:r>
              <a:rPr lang="es-CO" sz="2400" dirty="0">
                <a:latin typeface="Arial Narrow" panose="020B0606020202030204" pitchFamily="34" charset="0"/>
              </a:rPr>
              <a:t>Expedición o negación.</a:t>
            </a:r>
          </a:p>
          <a:p>
            <a:pPr algn="just"/>
            <a:r>
              <a:rPr lang="es-CO" sz="2400" dirty="0">
                <a:latin typeface="Arial Narrow" panose="020B0606020202030204" pitchFamily="34" charset="0"/>
              </a:rPr>
              <a:t>Modificación de la Licencia.</a:t>
            </a:r>
          </a:p>
          <a:p>
            <a:pPr algn="just"/>
            <a:r>
              <a:rPr lang="es-CO" sz="2400" dirty="0">
                <a:latin typeface="Arial Narrow" panose="020B0606020202030204" pitchFamily="34" charset="0"/>
              </a:rPr>
              <a:t>Revisión periódica de la Licencia Funcionamiento. </a:t>
            </a:r>
          </a:p>
          <a:p>
            <a:pPr algn="just"/>
            <a:r>
              <a:rPr lang="es-CO" sz="2400" dirty="0">
                <a:latin typeface="Arial Narrow" panose="020B0606020202030204" pitchFamily="34" charset="0"/>
              </a:rPr>
              <a:t>Cierres temporales  o definitivos.</a:t>
            </a:r>
          </a:p>
          <a:p>
            <a:pPr algn="just"/>
            <a:r>
              <a:rPr lang="es-CO" sz="2400" dirty="0">
                <a:latin typeface="Arial Narrow" panose="020B0606020202030204" pitchFamily="34" charset="0"/>
              </a:rPr>
              <a:t>Entrega de los registros académicos.</a:t>
            </a:r>
            <a:endParaRPr lang="es-CO" sz="2400" b="1" dirty="0">
              <a:latin typeface="Arial Narrow" panose="020B0606020202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292" y="1638061"/>
            <a:ext cx="3812255" cy="318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33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99140" y="993173"/>
            <a:ext cx="7385538" cy="1292662"/>
          </a:xfrm>
          <a:prstGeom prst="rect">
            <a:avLst/>
          </a:prstGeom>
        </p:spPr>
        <p:txBody>
          <a:bodyPr wrap="square">
            <a:spAutoFit/>
          </a:bodyPr>
          <a:lstStyle/>
          <a:p>
            <a:pPr algn="ctr"/>
            <a:r>
              <a:rPr lang="es-ES" sz="6000" dirty="0">
                <a:ln w="0"/>
                <a:solidFill>
                  <a:srgbClr val="92D050"/>
                </a:solidFill>
                <a:effectLst>
                  <a:outerShdw blurRad="38100" dist="38100" dir="2700000" algn="tl">
                    <a:srgbClr val="000000">
                      <a:alpha val="43137"/>
                    </a:srgbClr>
                  </a:outerShdw>
                </a:effectLst>
                <a:latin typeface="Rockwell" panose="02060603020205020403" pitchFamily="18" charset="0"/>
              </a:rPr>
              <a:t>RESOLUCION 2167 </a:t>
            </a:r>
          </a:p>
          <a:p>
            <a:pPr algn="ctr"/>
            <a:r>
              <a:rPr lang="es-ES" dirty="0">
                <a:ln w="0"/>
                <a:effectLst>
                  <a:outerShdw blurRad="38100" dist="38100" dir="2700000" algn="tl">
                    <a:srgbClr val="000000">
                      <a:alpha val="43137"/>
                    </a:srgbClr>
                  </a:outerShdw>
                </a:effectLst>
                <a:latin typeface="Rockwell" panose="02060603020205020403" pitchFamily="18" charset="0"/>
              </a:rPr>
              <a:t>Del 15 de Diciembre de 2020</a:t>
            </a:r>
          </a:p>
        </p:txBody>
      </p:sp>
      <p:sp>
        <p:nvSpPr>
          <p:cNvPr id="5" name="1 Título"/>
          <p:cNvSpPr>
            <a:spLocks noGrp="1"/>
          </p:cNvSpPr>
          <p:nvPr>
            <p:ph type="title"/>
          </p:nvPr>
        </p:nvSpPr>
        <p:spPr>
          <a:xfrm>
            <a:off x="1219199" y="3681046"/>
            <a:ext cx="8878957" cy="1852245"/>
          </a:xfrm>
        </p:spPr>
        <p:txBody>
          <a:bodyPr>
            <a:normAutofit fontScale="90000"/>
          </a:bodyPr>
          <a:lstStyle/>
          <a:p>
            <a:pPr algn="just"/>
            <a:r>
              <a:rPr lang="es-CO" sz="3100" dirty="0">
                <a:solidFill>
                  <a:schemeClr val="tx1"/>
                </a:solidFill>
              </a:rPr>
              <a:t>“ Por la cual se establece el proceso administrativo para la aplicación  del régimen sancionatorio de inspección y vigilancia educativa”.</a:t>
            </a:r>
            <a:endParaRPr lang="es-ES" sz="3100" dirty="0">
              <a:solidFill>
                <a:schemeClr val="tx1"/>
              </a:solidFill>
              <a:ea typeface="+mn-ea"/>
              <a:cs typeface="+mn-cs"/>
            </a:endParaRPr>
          </a:p>
        </p:txBody>
      </p:sp>
      <p:sp>
        <p:nvSpPr>
          <p:cNvPr id="6" name="5 Rectángulo"/>
          <p:cNvSpPr/>
          <p:nvPr/>
        </p:nvSpPr>
        <p:spPr>
          <a:xfrm>
            <a:off x="1899140" y="2508738"/>
            <a:ext cx="7491045" cy="954107"/>
          </a:xfrm>
          <a:prstGeom prst="rect">
            <a:avLst/>
          </a:prstGeom>
        </p:spPr>
        <p:txBody>
          <a:bodyPr wrap="square">
            <a:spAutoFit/>
          </a:bodyPr>
          <a:lstStyle/>
          <a:p>
            <a:pPr algn="ctr"/>
            <a:r>
              <a:rPr lang="es-ES" sz="2800" b="1" dirty="0">
                <a:solidFill>
                  <a:schemeClr val="bg2">
                    <a:lumMod val="25000"/>
                  </a:schemeClr>
                </a:solidFill>
              </a:rPr>
              <a:t>PROCESO ADMINISTRATIVO</a:t>
            </a:r>
          </a:p>
          <a:p>
            <a:pPr algn="ctr"/>
            <a:r>
              <a:rPr lang="es-ES" sz="2800" b="1" dirty="0">
                <a:solidFill>
                  <a:schemeClr val="bg2">
                    <a:lumMod val="25000"/>
                  </a:schemeClr>
                </a:solidFill>
              </a:rPr>
              <a:t>SANCIONATORIO</a:t>
            </a:r>
          </a:p>
        </p:txBody>
      </p:sp>
    </p:spTree>
    <p:extLst>
      <p:ext uri="{BB962C8B-B14F-4D97-AF65-F5344CB8AC3E}">
        <p14:creationId xmlns:p14="http://schemas.microsoft.com/office/powerpoint/2010/main" val="2332550795"/>
      </p:ext>
    </p:extLst>
  </p:cSld>
  <p:clrMapOvr>
    <a:masterClrMapping/>
  </p:clrMapOvr>
</p:sld>
</file>

<file path=ppt/theme/theme1.xml><?xml version="1.0" encoding="utf-8"?>
<a:theme xmlns:a="http://schemas.openxmlformats.org/drawingml/2006/main" name="Faceta">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5AF7F73D655794996409E1327CF4274" ma:contentTypeVersion="5" ma:contentTypeDescription="Crear nuevo documento." ma:contentTypeScope="" ma:versionID="beb23b2c9b86dfc83569f27eba7bf8ea">
  <xsd:schema xmlns:xsd="http://www.w3.org/2001/XMLSchema" xmlns:xs="http://www.w3.org/2001/XMLSchema" xmlns:p="http://schemas.microsoft.com/office/2006/metadata/properties" xmlns:ns1="http://schemas.microsoft.com/sharepoint/v3" xmlns:ns2="a63a892c-fd16-4cde-903e-247ab9a02542" targetNamespace="http://schemas.microsoft.com/office/2006/metadata/properties" ma:root="true" ma:fieldsID="45af92dbe6b12a4802b26a358769c31e" ns1:_="" ns2:_="">
    <xsd:import namespace="http://schemas.microsoft.com/sharepoint/v3"/>
    <xsd:import namespace="a63a892c-fd16-4cde-903e-247ab9a02542"/>
    <xsd:element name="properties">
      <xsd:complexType>
        <xsd:sequence>
          <xsd:element name="documentManagement">
            <xsd:complexType>
              <xsd:all>
                <xsd:element ref="ns1:PublishingStartDate" minOccurs="0"/>
                <xsd:element ref="ns1:PublishingExpirationDate" minOccurs="0"/>
                <xsd:element ref="ns2:Clasificaci_x00f3_n" minOccurs="0"/>
                <xsd:element ref="ns2:A_x00f1_o" minOccurs="0"/>
                <xsd:element ref="ns2:Fecha" minOccurs="0"/>
                <xsd:element ref="ns2:Descripci_x00f3_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3a892c-fd16-4cde-903e-247ab9a02542" elementFormDefault="qualified">
    <xsd:import namespace="http://schemas.microsoft.com/office/2006/documentManagement/types"/>
    <xsd:import namespace="http://schemas.microsoft.com/office/infopath/2007/PartnerControls"/>
    <xsd:element name="Clasificaci_x00f3_n" ma:index="10" nillable="true" ma:displayName="Clasificación" ma:default="​Plan Operativo Anual de Inspección y Vigilancia" ma:format="Dropdown" ma:internalName="Clasificaci_x00f3_n">
      <xsd:simpleType>
        <xsd:restriction base="dms:Choice">
          <xsd:enumeration value="Convocatorias Empleos Vacantes"/>
          <xsd:enumeration value="Educación Inicial"/>
          <xsd:enumeration value="Estrategia Casanare Joven"/>
          <xsd:enumeration value="Experiencias"/>
          <xsd:enumeration value="​Plan Operativo Anual de Inspección y Vigilancia"/>
          <xsd:enumeration value="Otros"/>
        </xsd:restriction>
      </xsd:simpleType>
    </xsd:element>
    <xsd:element name="A_x00f1_o" ma:index="11" nillable="true" ma:displayName="Año" ma:default="2024" ma:format="Dropdown" ma:internalName="A_x00f1_o">
      <xsd:simpleType>
        <xsd:restriction base="dms:Choice">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restriction>
      </xsd:simpleType>
    </xsd:element>
    <xsd:element name="Fecha" ma:index="12" nillable="true" ma:displayName="Fecha" ma:default="[today]" ma:format="DateOnly" ma:internalName="Fecha">
      <xsd:simpleType>
        <xsd:restriction base="dms:DateTime"/>
      </xsd:simpleType>
    </xsd:element>
    <xsd:element name="Descripci_x00f3_n" ma:index="13" nillable="true" ma:displayName="Descripción" ma:internalName="Descripci_x00f3_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asificaci_x00f3_n xmlns="a63a892c-fd16-4cde-903e-247ab9a02542">Otros</Clasificaci_x00f3_n>
    <Fecha xmlns="a63a892c-fd16-4cde-903e-247ab9a02542">2023-04-25T05:00:00+00:00</Fecha>
    <PublishingExpirationDate xmlns="http://schemas.microsoft.com/sharepoint/v3" xsi:nil="true"/>
    <A_x00f1_o xmlns="a63a892c-fd16-4cde-903e-247ab9a02542">2023</A_x00f1_o>
    <PublishingStartDate xmlns="http://schemas.microsoft.com/sharepoint/v3" xsi:nil="true"/>
    <Descripci_x00f3_n xmlns="a63a892c-fd16-4cde-903e-247ab9a02542" xsi:nil="true"/>
  </documentManagement>
</p:properties>
</file>

<file path=customXml/itemProps1.xml><?xml version="1.0" encoding="utf-8"?>
<ds:datastoreItem xmlns:ds="http://schemas.openxmlformats.org/officeDocument/2006/customXml" ds:itemID="{022F3188-2F7D-437B-AC93-4278D1C4616D}"/>
</file>

<file path=customXml/itemProps2.xml><?xml version="1.0" encoding="utf-8"?>
<ds:datastoreItem xmlns:ds="http://schemas.openxmlformats.org/officeDocument/2006/customXml" ds:itemID="{EA65EA84-9CFD-4BF1-A3CD-C961FD87524C}"/>
</file>

<file path=customXml/itemProps3.xml><?xml version="1.0" encoding="utf-8"?>
<ds:datastoreItem xmlns:ds="http://schemas.openxmlformats.org/officeDocument/2006/customXml" ds:itemID="{58D993DD-3465-47B8-88FB-E4168E6017FB}"/>
</file>

<file path=docProps/app.xml><?xml version="1.0" encoding="utf-8"?>
<Properties xmlns="http://schemas.openxmlformats.org/officeDocument/2006/extended-properties" xmlns:vt="http://schemas.openxmlformats.org/officeDocument/2006/docPropsVTypes">
  <Template>Facet</Template>
  <TotalTime>1086</TotalTime>
  <Words>1886</Words>
  <Application>Microsoft Office PowerPoint</Application>
  <PresentationFormat>Panorámica</PresentationFormat>
  <Paragraphs>229</Paragraphs>
  <Slides>35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Arial</vt:lpstr>
      <vt:lpstr>Arial Narrow</vt:lpstr>
      <vt:lpstr>Calibri</vt:lpstr>
      <vt:lpstr>Flama-Medium</vt:lpstr>
      <vt:lpstr>Rockwell</vt:lpstr>
      <vt:lpstr>Tahoma</vt:lpstr>
      <vt:lpstr>Times New Roman</vt:lpstr>
      <vt:lpstr>Trebuchet MS</vt:lpstr>
      <vt:lpstr>Wingdings</vt:lpstr>
      <vt:lpstr>Wingdings 3</vt:lpstr>
      <vt:lpstr>Faceta</vt:lpstr>
      <vt:lpstr>Presentación de PowerPoint</vt:lpstr>
      <vt:lpstr>AGENDA DEL TALLER</vt:lpstr>
      <vt:lpstr>Presentación de PowerPoint</vt:lpstr>
      <vt:lpstr>Presentación de PowerPoint</vt:lpstr>
      <vt:lpstr>Presentación de PowerPoint</vt:lpstr>
      <vt:lpstr>“ Por la cual se establece el reglamento territorial para el ejercicio de la función de inspección, vigilancia y control a la prestación del servicio educativo en los municipios no certificados del Departamento de Casanare”.</vt:lpstr>
      <vt:lpstr>ESTRUCTURA DEL REGLAMENTO</vt:lpstr>
      <vt:lpstr>Presentación de PowerPoint</vt:lpstr>
      <vt:lpstr>“ Por la cual se establece el proceso administrativo para la aplicación  del régimen sancionatorio de inspección y vigilancia educativa”.</vt:lpstr>
      <vt:lpstr>Presentación de PowerPoint</vt:lpstr>
      <vt:lpstr>Presentación de PowerPoint</vt:lpstr>
      <vt:lpstr>Presentación de PowerPoint</vt:lpstr>
      <vt:lpstr>“ Por la cual se reglamenta la expedición de  licencias de funcionamiento para establecimientos educativos promovidos por particulares para prestar el servicio público educativo en los niveles de preescolar, básica y media”.</vt:lpstr>
      <vt:lpstr>ESTRUCTURA DEL DECRETO</vt:lpstr>
      <vt:lpstr>Presentación de PowerPoint</vt:lpstr>
      <vt:lpstr>Presentación de PowerPoint</vt:lpstr>
      <vt:lpstr>MODALIDADES DE LICENCIAS DE FUNCIONAMIENTO</vt:lpstr>
      <vt:lpstr>Presentación de PowerPoint</vt:lpstr>
      <vt:lpstr>1.  TALLER DE ORIENTACIÓN </vt:lpstr>
      <vt:lpstr>2.  TRAMITE PARA LA EXPEDICIÓN</vt:lpstr>
      <vt:lpstr>Presentación de PowerPoint</vt:lpstr>
      <vt:lpstr>DIRECCIÓN  TÉCNICA DE  CALIDAD (PEI)</vt:lpstr>
      <vt:lpstr>DIRECCIÓN  TÉCNICA DE  CALIDAD (PEI)</vt:lpstr>
      <vt:lpstr>DIRECCIÓN COBERTURA- INFRAESTRUCTURA</vt:lpstr>
      <vt:lpstr>DIRECCIÓN ADMINISTRATIVA - PROYECCIÓN FINANCIERA.</vt:lpstr>
      <vt:lpstr>ANEXOS: PARA LICENCIA FUNCIONAMIENTO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Yolima Andrea Rojas</cp:lastModifiedBy>
  <cp:revision>130</cp:revision>
  <dcterms:created xsi:type="dcterms:W3CDTF">2021-09-27T15:53:28Z</dcterms:created>
  <dcterms:modified xsi:type="dcterms:W3CDTF">2023-05-24T20:02:40Z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0x010100D5AF7F73D655794996409E1327CF4274</vt:lpwstr>
  </property>
</Properties>
</file>