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60"/>
  </p:notesMasterIdLst>
  <p:sldIdLst>
    <p:sldId id="497" r:id="rId2"/>
    <p:sldId id="571" r:id="rId3"/>
    <p:sldId id="604" r:id="rId4"/>
    <p:sldId id="622" r:id="rId5"/>
    <p:sldId id="663" r:id="rId6"/>
    <p:sldId id="574" r:id="rId7"/>
    <p:sldId id="583" r:id="rId8"/>
    <p:sldId id="587" r:id="rId9"/>
    <p:sldId id="613" r:id="rId10"/>
    <p:sldId id="588" r:id="rId11"/>
    <p:sldId id="589" r:id="rId12"/>
    <p:sldId id="590" r:id="rId13"/>
    <p:sldId id="551" r:id="rId14"/>
    <p:sldId id="572" r:id="rId15"/>
    <p:sldId id="553" r:id="rId16"/>
    <p:sldId id="563" r:id="rId17"/>
    <p:sldId id="664" r:id="rId18"/>
    <p:sldId id="660" r:id="rId19"/>
    <p:sldId id="665" r:id="rId20"/>
    <p:sldId id="668" r:id="rId21"/>
    <p:sldId id="672" r:id="rId22"/>
    <p:sldId id="642" r:id="rId23"/>
    <p:sldId id="648" r:id="rId24"/>
    <p:sldId id="649" r:id="rId25"/>
    <p:sldId id="650" r:id="rId26"/>
    <p:sldId id="655" r:id="rId27"/>
    <p:sldId id="652" r:id="rId28"/>
    <p:sldId id="653" r:id="rId29"/>
    <p:sldId id="654" r:id="rId30"/>
    <p:sldId id="657" r:id="rId31"/>
    <p:sldId id="656" r:id="rId32"/>
    <p:sldId id="643" r:id="rId33"/>
    <p:sldId id="658" r:id="rId34"/>
    <p:sldId id="659" r:id="rId35"/>
    <p:sldId id="630" r:id="rId36"/>
    <p:sldId id="632" r:id="rId37"/>
    <p:sldId id="631" r:id="rId38"/>
    <p:sldId id="633" r:id="rId39"/>
    <p:sldId id="637" r:id="rId40"/>
    <p:sldId id="638" r:id="rId41"/>
    <p:sldId id="634" r:id="rId42"/>
    <p:sldId id="635" r:id="rId43"/>
    <p:sldId id="636" r:id="rId44"/>
    <p:sldId id="639" r:id="rId45"/>
    <p:sldId id="640" r:id="rId46"/>
    <p:sldId id="641" r:id="rId47"/>
    <p:sldId id="644" r:id="rId48"/>
    <p:sldId id="645" r:id="rId49"/>
    <p:sldId id="646" r:id="rId50"/>
    <p:sldId id="647" r:id="rId51"/>
    <p:sldId id="256" r:id="rId52"/>
    <p:sldId id="666" r:id="rId53"/>
    <p:sldId id="667" r:id="rId54"/>
    <p:sldId id="671" r:id="rId55"/>
    <p:sldId id="606" r:id="rId56"/>
    <p:sldId id="618" r:id="rId57"/>
    <p:sldId id="670" r:id="rId58"/>
    <p:sldId id="619" r:id="rId59"/>
  </p:sldIdLst>
  <p:sldSz cx="12188825" cy="6858000"/>
  <p:notesSz cx="6873875" cy="9128125"/>
  <p:defaultTextStyle>
    <a:defPPr lvl="0">
      <a:defRPr lang="en-US"/>
    </a:defPPr>
    <a:lvl1pPr marL="0" lv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lvl="1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lvl="2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lvl="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lvl="4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lvl="5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lvl="6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lvl="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lvl="8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>
        <p:guide orient="horz" pos="2387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85800"/>
            <a:ext cx="6083300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8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1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479927" y="279401"/>
            <a:ext cx="3561422" cy="59658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1428" y="279401"/>
            <a:ext cx="10485353" cy="59658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2" y="4406900"/>
            <a:ext cx="10360502" cy="1362075"/>
          </a:xfrm>
        </p:spPr>
        <p:txBody>
          <a:bodyPr anchor="t"/>
          <a:lstStyle>
            <a:lvl1pPr algn="l">
              <a:defRPr sz="461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2" y="2906714"/>
            <a:ext cx="10360502" cy="1500187"/>
          </a:xfrm>
        </p:spPr>
        <p:txBody>
          <a:bodyPr anchor="b"/>
          <a:lstStyle>
            <a:lvl1pPr marL="0" indent="0">
              <a:buNone/>
              <a:defRPr sz="2354">
                <a:solidFill>
                  <a:schemeClr val="tx1">
                    <a:tint val="75000"/>
                  </a:schemeClr>
                </a:solidFill>
              </a:defRPr>
            </a:lvl1pPr>
            <a:lvl2pPr marL="528788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2pPr>
            <a:lvl3pPr marL="105757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3pPr>
            <a:lvl4pPr marL="158636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2115152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64394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317272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701516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423030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1428" y="1631951"/>
            <a:ext cx="7023387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17963" y="1631951"/>
            <a:ext cx="7023386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0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1" cy="5853113"/>
          </a:xfrm>
        </p:spPr>
        <p:txBody>
          <a:bodyPr/>
          <a:lstStyle>
            <a:lvl1pPr>
              <a:defRPr sz="3727"/>
            </a:lvl1pPr>
            <a:lvl2pPr>
              <a:defRPr sz="3237"/>
            </a:lvl2pPr>
            <a:lvl3pPr>
              <a:defRPr sz="2747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0"/>
            <a:ext cx="4010039" cy="4691063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27"/>
            </a:lvl1pPr>
            <a:lvl2pPr marL="528788" indent="0">
              <a:buNone/>
              <a:defRPr sz="3237"/>
            </a:lvl2pPr>
            <a:lvl3pPr marL="1057576" indent="0">
              <a:buNone/>
              <a:defRPr sz="2747"/>
            </a:lvl3pPr>
            <a:lvl4pPr marL="1586364" indent="0">
              <a:buNone/>
              <a:defRPr sz="2354"/>
            </a:lvl4pPr>
            <a:lvl5pPr marL="2115152" indent="0">
              <a:buNone/>
              <a:defRPr sz="2354"/>
            </a:lvl5pPr>
            <a:lvl6pPr marL="2643940" indent="0">
              <a:buNone/>
              <a:defRPr sz="2354"/>
            </a:lvl6pPr>
            <a:lvl7pPr marL="3172728" indent="0">
              <a:buNone/>
              <a:defRPr sz="2354"/>
            </a:lvl7pPr>
            <a:lvl8pPr marL="3701516" indent="0">
              <a:buNone/>
              <a:defRPr sz="2354"/>
            </a:lvl8pPr>
            <a:lvl9pPr marL="4230304" indent="0">
              <a:buNone/>
              <a:defRPr sz="2354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107817" tIns="53908" rIns="107817" bIns="5390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2" y="1600200"/>
            <a:ext cx="10969943" cy="4525963"/>
          </a:xfrm>
          <a:prstGeom prst="rect">
            <a:avLst/>
          </a:prstGeom>
        </p:spPr>
        <p:txBody>
          <a:bodyPr vert="horz" lIns="107817" tIns="53908" rIns="107817" bIns="5390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l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28/04/2022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ct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57576" rtl="0" eaLnBrk="1" latinLnBrk="0" hangingPunct="1">
        <a:spcBef>
          <a:spcPct val="0"/>
        </a:spcBef>
        <a:buNone/>
        <a:defRPr sz="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591" indent="-396591" algn="l" defTabSz="1057576" rtl="0" eaLnBrk="1" latinLnBrk="0" hangingPunct="1">
        <a:spcBef>
          <a:spcPct val="20000"/>
        </a:spcBef>
        <a:buFont typeface="Arial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859280" indent="-330493" algn="l" defTabSz="1057576" rtl="0" eaLnBrk="1" latinLnBrk="0" hangingPunct="1">
        <a:spcBef>
          <a:spcPct val="20000"/>
        </a:spcBef>
        <a:buFont typeface="Arial" pitchFamily="34" charset="0"/>
        <a:buChar char="–"/>
        <a:defRPr sz="3237" kern="1200">
          <a:solidFill>
            <a:schemeClr val="tx1"/>
          </a:solidFill>
          <a:latin typeface="+mn-lt"/>
          <a:ea typeface="+mn-ea"/>
          <a:cs typeface="+mn-cs"/>
        </a:defRPr>
      </a:lvl2pPr>
      <a:lvl3pPr marL="132197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1850758" indent="-264394" algn="l" defTabSz="1057576" rtl="0" eaLnBrk="1" latinLnBrk="0" hangingPunct="1">
        <a:spcBef>
          <a:spcPct val="20000"/>
        </a:spcBef>
        <a:buFont typeface="Arial" pitchFamily="34" charset="0"/>
        <a:buChar char="–"/>
        <a:defRPr sz="2354" kern="1200">
          <a:solidFill>
            <a:schemeClr val="tx1"/>
          </a:solidFill>
          <a:latin typeface="+mn-lt"/>
          <a:ea typeface="+mn-ea"/>
          <a:cs typeface="+mn-cs"/>
        </a:defRPr>
      </a:lvl4pPr>
      <a:lvl5pPr marL="2379546" indent="-264394" algn="l" defTabSz="1057576" rtl="0" eaLnBrk="1" latinLnBrk="0" hangingPunct="1">
        <a:spcBef>
          <a:spcPct val="20000"/>
        </a:spcBef>
        <a:buFont typeface="Arial" pitchFamily="34" charset="0"/>
        <a:buChar char="»"/>
        <a:defRPr sz="2354" kern="1200">
          <a:solidFill>
            <a:schemeClr val="tx1"/>
          </a:solidFill>
          <a:latin typeface="+mn-lt"/>
          <a:ea typeface="+mn-ea"/>
          <a:cs typeface="+mn-cs"/>
        </a:defRPr>
      </a:lvl5pPr>
      <a:lvl6pPr marL="2908334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6pPr>
      <a:lvl7pPr marL="3437122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7pPr>
      <a:lvl8pPr marL="396591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8pPr>
      <a:lvl9pPr marL="4494698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878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5757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8636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115152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4394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7272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70151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0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aprende.colombiaaprende.edu.co/es/etdh/92430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http://aprende.colombiaaprende.edu.co/etd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et.mineducacion.gov.co/consultasiet/institucion/index.jsp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siet.mineducacion.gov.co/consultasiet/programa/index.jsp" TargetMode="External"/><Relationship Id="rId4" Type="http://schemas.openxmlformats.org/officeDocument/2006/relationships/hyperlink" Target="http://aprende.colombiaaprende.edu.co/es/etdh/92405" TargetMode="External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CB495-9C22-4023-9058-C4100FF1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228" y="5542671"/>
            <a:ext cx="4085777" cy="1136909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GRUPO DE TRABAJO DE INSPECCIÓN,  VIGILANCIA  Y CONTROL</a:t>
            </a:r>
            <a:endParaRPr lang="es-ES" sz="2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87AC02F-747C-460D-87A0-0C4786DA5EE8}"/>
              </a:ext>
            </a:extLst>
          </p:cNvPr>
          <p:cNvSpPr txBox="1">
            <a:spLocks/>
          </p:cNvSpPr>
          <p:nvPr/>
        </p:nvSpPr>
        <p:spPr>
          <a:xfrm>
            <a:off x="1091045" y="418641"/>
            <a:ext cx="7402959" cy="4719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TALLER   DE  ORIENTACIÓN  PARA  NUEVOS  PRESTADORES 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EDUCACION PARA EL TRABAJO Y DESARROLLO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HUMANO Y CENTROS DE ENSEÑANZA AUTOMOVILISTICA 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ETDH   y CEA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8 Imagen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344" y="5542671"/>
            <a:ext cx="2919256" cy="1136909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8494005" y="1327175"/>
            <a:ext cx="3308973" cy="25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E48A39AA-2B64-45B6-90B3-0C3B9C17DDE3}"/>
              </a:ext>
            </a:extLst>
          </p:cNvPr>
          <p:cNvSpPr txBox="1">
            <a:spLocks/>
          </p:cNvSpPr>
          <p:nvPr/>
        </p:nvSpPr>
        <p:spPr>
          <a:xfrm>
            <a:off x="792689" y="316000"/>
            <a:ext cx="11107490" cy="693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ESTRUCTURA DEL PROCESO SANCIONATORIO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90F0A5-6112-4C1E-A676-D2DDB358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6" y="1750398"/>
            <a:ext cx="8470521" cy="40601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CO" sz="3200" b="1" dirty="0">
                <a:latin typeface="Arial Narrow" panose="020B0606020202030204" pitchFamily="34" charset="0"/>
              </a:rPr>
              <a:t>Capitulo I: </a:t>
            </a:r>
            <a:r>
              <a:rPr lang="es-CO" sz="3200" dirty="0">
                <a:latin typeface="Arial Narrow" panose="020B0606020202030204" pitchFamily="34" charset="0"/>
              </a:rPr>
              <a:t>Aspectos  Generales del  Proceso.</a:t>
            </a:r>
          </a:p>
          <a:p>
            <a:pPr algn="just">
              <a:spcBef>
                <a:spcPts val="0"/>
              </a:spcBef>
            </a:pPr>
            <a:endParaRPr lang="es-CO" sz="32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3200" b="1" dirty="0">
                <a:latin typeface="Arial Narrow" panose="020B0606020202030204" pitchFamily="34" charset="0"/>
              </a:rPr>
              <a:t>Capitulo II: </a:t>
            </a:r>
            <a:r>
              <a:rPr lang="es-CO" sz="3200" dirty="0">
                <a:latin typeface="Arial Narrow" panose="020B0606020202030204" pitchFamily="34" charset="0"/>
              </a:rPr>
              <a:t>Diligencias  Preliminares.</a:t>
            </a:r>
          </a:p>
          <a:p>
            <a:pPr algn="just">
              <a:spcBef>
                <a:spcPts val="0"/>
              </a:spcBef>
            </a:pPr>
            <a:endParaRPr lang="es-CO" sz="32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3200" b="1" dirty="0">
                <a:latin typeface="Arial Narrow" panose="020B0606020202030204" pitchFamily="34" charset="0"/>
              </a:rPr>
              <a:t>Capitulo III: </a:t>
            </a:r>
            <a:r>
              <a:rPr lang="es-CO" sz="3200" dirty="0">
                <a:latin typeface="Arial Narrow" panose="020B0606020202030204" pitchFamily="34" charset="0"/>
              </a:rPr>
              <a:t>Trámite del proceso administrativo    sancionatorio – establecimientos  sin licencia.</a:t>
            </a:r>
          </a:p>
          <a:p>
            <a:pPr algn="just">
              <a:spcBef>
                <a:spcPts val="0"/>
              </a:spcBef>
            </a:pPr>
            <a:endParaRPr lang="es-CO" sz="32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3200" b="1" dirty="0">
                <a:latin typeface="Arial Narrow" panose="020B0606020202030204" pitchFamily="34" charset="0"/>
              </a:rPr>
              <a:t>Parte IV: </a:t>
            </a:r>
            <a:r>
              <a:rPr lang="es-CO" sz="3200" dirty="0">
                <a:latin typeface="Arial Narrow" panose="020B0606020202030204" pitchFamily="34" charset="0"/>
              </a:rPr>
              <a:t>Otras disposiciones.</a:t>
            </a:r>
            <a:endParaRPr lang="es-CO" sz="3200" b="1" dirty="0">
              <a:latin typeface="Arial Narrow" panose="020B0606020202030204" pitchFamily="34" charset="0"/>
            </a:endParaRPr>
          </a:p>
        </p:txBody>
      </p:sp>
      <p:pic>
        <p:nvPicPr>
          <p:cNvPr id="10" name="Picture 4" descr="AUDITORIA Y CONTROL INTERNO: PRINCIPIOS BASICOS DEL CONTROL">
            <a:extLst>
              <a:ext uri="{FF2B5EF4-FFF2-40B4-BE49-F238E27FC236}">
                <a16:creationId xmlns="" xmlns:a16="http://schemas.microsoft.com/office/drawing/2014/main" id="{167E5CB6-BEB1-4926-8F74-9689FF42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95" y="1961466"/>
            <a:ext cx="2659756" cy="32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FBC50B20-B68E-46B7-9BB6-09A1589BDE3C}"/>
              </a:ext>
            </a:extLst>
          </p:cNvPr>
          <p:cNvSpPr txBox="1">
            <a:spLocks/>
          </p:cNvSpPr>
          <p:nvPr/>
        </p:nvSpPr>
        <p:spPr>
          <a:xfrm>
            <a:off x="1147608" y="257472"/>
            <a:ext cx="10120159" cy="85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SANCIONES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46299CA-252D-4425-89F7-2FB05A595B42}"/>
              </a:ext>
            </a:extLst>
          </p:cNvPr>
          <p:cNvSpPr txBox="1"/>
          <p:nvPr/>
        </p:nvSpPr>
        <p:spPr>
          <a:xfrm>
            <a:off x="3137485" y="868200"/>
            <a:ext cx="84371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Amonestación pública.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Amonestación pública con indicación de los motivos que dieron origen a la sanción.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Suspensión de la licencia de funcionamiento hasta por 6 meses.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Suspensión de la licencia de funcionamiento hasta por un año. 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Cancelación de la licencia de funcionamiento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Cierre del establecimiento 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3000" dirty="0">
                <a:latin typeface="Arial Narrow" panose="020B0606020202030204" pitchFamily="34" charset="0"/>
              </a:rPr>
              <a:t>Multa que oscila 50 y 200 SMLMV incurra  situaciones descritas Artículo 203 Ley 115 de 1994.</a:t>
            </a:r>
            <a:endParaRPr lang="es-ES" sz="3000" dirty="0"/>
          </a:p>
        </p:txBody>
      </p:sp>
      <p:pic>
        <p:nvPicPr>
          <p:cNvPr id="4" name="Imagen 3" descr="ORIENTACIONES SOBRE PUBLICIDAD Y MATERIAL INFORMATIVO ENGANOSO EN LAS  INSTITUCIONES DE EDUCACIÓN PARA EL TRABAJO Y EL DESARROLLO HUMANO-ETDH |  Secretaría de Educación Municip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5" y="2073263"/>
            <a:ext cx="2763609" cy="2203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0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2">
            <a:extLst>
              <a:ext uri="{FF2B5EF4-FFF2-40B4-BE49-F238E27FC236}">
                <a16:creationId xmlns="" xmlns:a16="http://schemas.microsoft.com/office/drawing/2014/main" id="{8BCA6759-3A59-4115-AF3E-6B4966AFB065}"/>
              </a:ext>
            </a:extLst>
          </p:cNvPr>
          <p:cNvSpPr txBox="1">
            <a:spLocks/>
          </p:cNvSpPr>
          <p:nvPr/>
        </p:nvSpPr>
        <p:spPr>
          <a:xfrm>
            <a:off x="1215342" y="218751"/>
            <a:ext cx="10433084" cy="108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8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PROCEDENCIA DEL PROCESO SANCIONATORIO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2B632C4-BE5B-4E6C-B2B6-9252C2B5EFB9}"/>
              </a:ext>
            </a:extLst>
          </p:cNvPr>
          <p:cNvSpPr txBox="1"/>
          <p:nvPr/>
        </p:nvSpPr>
        <p:spPr>
          <a:xfrm>
            <a:off x="190222" y="1699196"/>
            <a:ext cx="8212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3000" dirty="0">
                <a:latin typeface="Arial Narrow" panose="020B0606020202030204" pitchFamily="34" charset="0"/>
              </a:rPr>
              <a:t>Quejas presentadas ante la Secretaria de Educación. 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3000" dirty="0">
                <a:latin typeface="Arial Narrow" panose="020B0606020202030204" pitchFamily="34" charset="0"/>
              </a:rPr>
              <a:t>Traslado efectuado por los entes de control, autoridades públicas del nivel municipal o otra entidad.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000" dirty="0">
              <a:latin typeface="Arial Narrow" panose="020B0606020202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3000" dirty="0">
                <a:latin typeface="Arial Narrow" panose="020B0606020202030204" pitchFamily="34" charset="0"/>
              </a:rPr>
              <a:t>Cuando se identifique la presunta violación a la legislación que regula la prestación del servicio educativo.</a:t>
            </a:r>
            <a:endParaRPr lang="es-CO" sz="30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934CB0F-EC6A-4FA4-AE4C-1109854D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11" y="1881309"/>
            <a:ext cx="2840686" cy="28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800A6D-E1B7-452D-8AC5-F95DF45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-77118"/>
            <a:ext cx="12093677" cy="63755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CO" sz="4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  </a:t>
            </a:r>
            <a:r>
              <a:rPr lang="es-CO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ESTABLECIMIENTOS  ETDH  </a:t>
            </a:r>
            <a:endParaRPr lang="es-CO" sz="3600" b="1" dirty="0"/>
          </a:p>
        </p:txBody>
      </p:sp>
      <p:sp>
        <p:nvSpPr>
          <p:cNvPr id="25" name="Rectángulo 24"/>
          <p:cNvSpPr/>
          <p:nvPr/>
        </p:nvSpPr>
        <p:spPr>
          <a:xfrm>
            <a:off x="8061158" y="1454227"/>
            <a:ext cx="3092116" cy="816862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Organismos  de Certificación de Calidad</a:t>
            </a:r>
            <a:endParaRPr lang="es-ES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499811" y="2271089"/>
            <a:ext cx="3048239" cy="3447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Inspección y  Vigilancia,  (calidad, cobertura, administrativa</a:t>
            </a:r>
            <a:r>
              <a:rPr lang="es-ES" b="1" dirty="0">
                <a:solidFill>
                  <a:schemeClr val="tx1"/>
                </a:solidFill>
              </a:rPr>
              <a:t>) 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Aprueban Licencias de Funcionamiento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Registro de Programas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Realizan renovaciones, modificaciones y cancelaciones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061158" y="2271087"/>
            <a:ext cx="3078419" cy="3447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Certifican </a:t>
            </a:r>
            <a:r>
              <a:rPr lang="es-ES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programas e Instituciones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según normas técnicas para certificación de Calidad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NTC 5555, 5580, 5581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dirty="0">
                <a:solidFill>
                  <a:schemeClr val="tx1"/>
                </a:solidFill>
                <a:latin typeface="Arial Narrow" panose="020B0606020202030204" pitchFamily="34" charset="0"/>
              </a:rPr>
              <a:t>NTC 5663 a </a:t>
            </a:r>
            <a:r>
              <a:rPr lang="es-E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5666</a:t>
            </a:r>
            <a:endParaRPr lang="es-ES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499811" y="1454227"/>
            <a:ext cx="3048239" cy="816861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Secretaria de Educación Certificada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778492" y="1454227"/>
            <a:ext cx="3019732" cy="816860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Ministerio de Educación Nacional</a:t>
            </a:r>
            <a:endParaRPr lang="es-ES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78492" y="2271087"/>
            <a:ext cx="3019732" cy="3447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chemeClr val="tx1"/>
                </a:solidFill>
                <a:latin typeface="Arial Narrow" panose="020B0606020202030204" pitchFamily="34" charset="0"/>
              </a:rPr>
              <a:t>Viceministerio de Educación Superior</a:t>
            </a:r>
            <a:endParaRPr lang="es-ES" dirty="0">
              <a:latin typeface="Arial Narrow" panose="020B060602020203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Grupo ETDH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Fija Política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Presta Asistencia Técnica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Administra Sistema de Información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821" y="240528"/>
            <a:ext cx="10837933" cy="152111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s-CO" sz="4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PASO A PASO SOLICITUD  LICENCIA DE  FUNCIONAMIENTO </a:t>
            </a:r>
            <a:b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2890" y="1238865"/>
            <a:ext cx="7240772" cy="458320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28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CO" sz="28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28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Taller de orientación</a:t>
            </a: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s-CO" sz="8000" dirty="0"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28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Presentación  de solicitud  y requisitos</a:t>
            </a: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s-CO" sz="8000" dirty="0"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28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Recepción, revisión requisitos y remisión para conceptos técnicos.</a:t>
            </a: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28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Emisión de conceptos técnicos de la direcciones SED.</a:t>
            </a: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s-CO" sz="8000" dirty="0"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625475" indent="-625475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28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Expedición o negación de la licencia.</a:t>
            </a:r>
            <a:endParaRPr lang="es-CO" sz="112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9AD132B-1E4D-4218-B873-0E83FC43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88" y="2044585"/>
            <a:ext cx="3489158" cy="2768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6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800A6D-E1B7-452D-8AC5-F95DF45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72" y="160339"/>
            <a:ext cx="11380999" cy="119429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CO" sz="3200" b="1" dirty="0">
                <a:solidFill>
                  <a:srgbClr val="FF0000"/>
                </a:solidFill>
              </a:rPr>
              <a:t/>
            </a:r>
            <a:br>
              <a:rPr lang="es-CO" sz="3200" b="1" dirty="0">
                <a:solidFill>
                  <a:srgbClr val="FF0000"/>
                </a:solidFill>
              </a:rPr>
            </a:br>
            <a:r>
              <a:rPr lang="es-CO" sz="3200" b="1" dirty="0">
                <a:solidFill>
                  <a:srgbClr val="FF0000"/>
                </a:solidFill>
              </a:rPr>
              <a:t/>
            </a:r>
            <a:br>
              <a:rPr lang="es-CO" sz="3200" b="1" dirty="0">
                <a:solidFill>
                  <a:srgbClr val="FF0000"/>
                </a:solidFill>
              </a:rPr>
            </a:br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PASO 1.  TALLER DE ORIENTACIÓN</a:t>
            </a:r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endParaRPr lang="es-CO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9B26B49-E290-454D-928B-2BF8A668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467011"/>
            <a:ext cx="8451454" cy="43007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CO" sz="3000" dirty="0">
                <a:latin typeface="Arial Narrow" panose="020B0606020202030204" pitchFamily="34" charset="0"/>
              </a:rPr>
              <a:t>Taller de orientación para nuevos prestadores del servicio educativo en las siguientes fechas: 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3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3000" dirty="0">
                <a:latin typeface="Arial Narrow" panose="020B0606020202030204" pitchFamily="34" charset="0"/>
              </a:rPr>
              <a:t>Primer semestre: en el mes de abril </a:t>
            </a:r>
          </a:p>
          <a:p>
            <a:pPr algn="just">
              <a:spcBef>
                <a:spcPts val="0"/>
              </a:spcBef>
            </a:pPr>
            <a:r>
              <a:rPr lang="es-CO" sz="3000" dirty="0">
                <a:latin typeface="Arial Narrow" panose="020B0606020202030204" pitchFamily="34" charset="0"/>
              </a:rPr>
              <a:t>Segundo semestre: en el mes de octubre 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30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3000" dirty="0">
                <a:latin typeface="Arial Narrow" panose="020B0606020202030204" pitchFamily="34" charset="0"/>
              </a:rPr>
              <a:t>De acuerdo a lo establecido al reglamento territorial para el ejercicio de la inspección, vigilancia  y control. Res.  2166 de 2020. Art 63.</a:t>
            </a:r>
            <a:endParaRPr lang="es-ES" sz="3000" dirty="0">
              <a:latin typeface="Arial Narrow" panose="020B0606020202030204" pitchFamily="34" charset="0"/>
            </a:endParaRPr>
          </a:p>
        </p:txBody>
      </p:sp>
      <p:sp>
        <p:nvSpPr>
          <p:cNvPr id="4" name="AutoShape 2" descr="Qué es la capacitación de personal: ejemplos prácticos para tu empresa |  Somos Malas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4" descr="Qué es la capacitación de personal: ejemplos prácticos para tu empresa |  Somos Malasaña"/>
          <p:cNvSpPr>
            <a:spLocks noChangeAspect="1" noChangeArrowheads="1"/>
          </p:cNvSpPr>
          <p:nvPr/>
        </p:nvSpPr>
        <p:spPr bwMode="auto">
          <a:xfrm>
            <a:off x="1011359" y="2164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6" descr="Qué es la capacitación de personal: ejemplos prácticos para tu empresa |  Somos Malasaña"/>
          <p:cNvSpPr>
            <a:spLocks noChangeAspect="1" noChangeArrowheads="1"/>
          </p:cNvSpPr>
          <p:nvPr/>
        </p:nvSpPr>
        <p:spPr bwMode="auto">
          <a:xfrm flipV="1">
            <a:off x="307975" y="312737"/>
            <a:ext cx="1942856" cy="44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8" descr="Qué es la capacitación de personal: ejemplos prácticos para tu empresa |  Somos Malasaña"/>
          <p:cNvSpPr>
            <a:spLocks noChangeAspect="1" noChangeArrowheads="1"/>
          </p:cNvSpPr>
          <p:nvPr/>
        </p:nvSpPr>
        <p:spPr bwMode="auto">
          <a:xfrm flipV="1">
            <a:off x="307975" y="1090245"/>
            <a:ext cx="2880702" cy="46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Picture 4" descr="Persona con lupa, información de recopilación de datos de investigación  cuantitativa, el hombrecito con la lupa PNG Clipart | PNGOcean">
            <a:extLst>
              <a:ext uri="{FF2B5EF4-FFF2-40B4-BE49-F238E27FC236}">
                <a16:creationId xmlns="" xmlns:a16="http://schemas.microsoft.com/office/drawing/2014/main" id="{C8F750C6-013B-49CE-9639-0E047D7284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429" y="1969067"/>
            <a:ext cx="2948573" cy="33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800A6D-E1B7-452D-8AC5-F95DF45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64" y="231501"/>
            <a:ext cx="10618465" cy="94912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2. 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PRESENTACIÓN  DE SOLICITUD Y REQUISITOS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9B26B49-E290-454D-928B-2BF8A668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49" y="1180625"/>
            <a:ext cx="8048328" cy="45564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>
                <a:latin typeface="Arial Narrow" panose="020B0606020202030204" pitchFamily="34" charset="0"/>
              </a:rPr>
              <a:t>Solicitud formal ante</a:t>
            </a:r>
            <a:r>
              <a:rPr lang="es-ES" sz="3200" dirty="0">
                <a:solidFill>
                  <a:prstClr val="black"/>
                </a:solidFill>
                <a:latin typeface="Arial Narrow" panose="020B0606020202030204" pitchFamily="34" charset="0"/>
              </a:rPr>
              <a:t> la Secretaría de Educación Casanare, </a:t>
            </a:r>
            <a:r>
              <a:rPr lang="es-ES" sz="3200" dirty="0">
                <a:latin typeface="Arial Narrow" panose="020B0606020202030204" pitchFamily="34" charset="0"/>
              </a:rPr>
              <a:t>radicado de manera presencial o electrónica en el SAC, con los requisitos exigidos. </a:t>
            </a:r>
          </a:p>
          <a:p>
            <a:pPr algn="just"/>
            <a:r>
              <a:rPr lang="es-ES" sz="3200" dirty="0">
                <a:latin typeface="Arial Narrow" panose="020B0606020202030204" pitchFamily="34" charset="0"/>
              </a:rPr>
              <a:t> Primer semestre: entre el 1 y el 31 de enero.</a:t>
            </a:r>
          </a:p>
          <a:p>
            <a:pPr algn="just"/>
            <a:r>
              <a:rPr lang="es-ES" sz="3200" dirty="0">
                <a:latin typeface="Arial Narrow" panose="020B0606020202030204" pitchFamily="34" charset="0"/>
              </a:rPr>
              <a:t>Segundo semestre: entre el 1 y el 30 de julio.</a:t>
            </a:r>
          </a:p>
          <a:p>
            <a:pPr marL="0" indent="0" algn="just"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ES" sz="3200" dirty="0">
                <a:latin typeface="Arial Narrow" panose="020B0606020202030204" pitchFamily="34" charset="0"/>
              </a:rPr>
              <a:t>Art.64. Reglamento territorial  inspección,  vigilancia</a:t>
            </a:r>
          </a:p>
          <a:p>
            <a:pPr marL="0" indent="0" algn="just">
              <a:buNone/>
            </a:pPr>
            <a:r>
              <a:rPr lang="es-ES" sz="3200" dirty="0">
                <a:latin typeface="Arial Narrow" panose="020B0606020202030204" pitchFamily="34" charset="0"/>
              </a:rPr>
              <a:t>            y control.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48A9382-2C80-40A2-9E4D-0E028672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4" y="1598685"/>
            <a:ext cx="3434635" cy="347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1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13" y="1428139"/>
            <a:ext cx="8446848" cy="46039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3000" dirty="0" smtClean="0">
                <a:latin typeface="Arial Narrow" panose="020B0606020202030204" pitchFamily="34" charset="0"/>
              </a:rPr>
              <a:t>Recepción  del oficio </a:t>
            </a:r>
            <a:r>
              <a:rPr lang="es-ES" sz="3000" dirty="0">
                <a:latin typeface="Arial Narrow" panose="020B0606020202030204" pitchFamily="34" charset="0"/>
              </a:rPr>
              <a:t>de </a:t>
            </a:r>
            <a:r>
              <a:rPr lang="es-ES" sz="3000" dirty="0" smtClean="0">
                <a:latin typeface="Arial Narrow" panose="020B0606020202030204" pitchFamily="34" charset="0"/>
              </a:rPr>
              <a:t>solicitud </a:t>
            </a:r>
            <a:r>
              <a:rPr lang="es-ES" sz="3000" dirty="0">
                <a:latin typeface="Arial Narrow" panose="020B0606020202030204" pitchFamily="34" charset="0"/>
              </a:rPr>
              <a:t>de </a:t>
            </a:r>
            <a:r>
              <a:rPr lang="es-ES" sz="3000" dirty="0" smtClean="0">
                <a:latin typeface="Arial Narrow" panose="020B0606020202030204" pitchFamily="34" charset="0"/>
              </a:rPr>
              <a:t>licencia de funcionamiento  y registro.</a:t>
            </a:r>
          </a:p>
          <a:p>
            <a:pPr algn="just"/>
            <a:r>
              <a:rPr lang="es-ES" sz="3000" dirty="0" smtClean="0">
                <a:latin typeface="Arial Narrow" panose="020B0606020202030204" pitchFamily="34" charset="0"/>
              </a:rPr>
              <a:t>Lista de chequeo  de  requisitos  establecidos por la normatividad  Vigente.</a:t>
            </a:r>
          </a:p>
          <a:p>
            <a:pPr algn="just"/>
            <a:r>
              <a:rPr lang="es-ES" sz="3000" dirty="0" smtClean="0">
                <a:latin typeface="Arial Narrow" panose="020B0606020202030204" pitchFamily="34" charset="0"/>
              </a:rPr>
              <a:t>Remisión a  las  Direcciones de la Secretaria de Educación  </a:t>
            </a:r>
          </a:p>
          <a:p>
            <a:pPr marL="0" indent="0" algn="just">
              <a:buNone/>
            </a:pPr>
            <a:endParaRPr lang="es-ES" sz="3000" dirty="0" smtClean="0">
              <a:latin typeface="Arial Narrow" panose="020B0606020202030204" pitchFamily="34" charset="0"/>
            </a:endParaRPr>
          </a:p>
          <a:p>
            <a:pPr algn="just"/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140"/>
            <a:ext cx="12320337" cy="1143000"/>
          </a:xfrm>
        </p:spPr>
        <p:txBody>
          <a:bodyPr>
            <a:noAutofit/>
          </a:bodyPr>
          <a:lstStyle/>
          <a:p>
            <a:r>
              <a:rPr lang="es-CO" sz="3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PASO 3. </a:t>
            </a:r>
            <a:r>
              <a:rPr lang="es-CO" sz="3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RECEPCION, REVISIÓN y REMISIÓN   DE REQUISITOS PARA LICENCIA y REGISTRO</a:t>
            </a:r>
            <a:endParaRPr lang="es-CO" sz="3800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C932522-2824-4D42-ACC0-5B941389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2283015"/>
            <a:ext cx="2715278" cy="2511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4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08" y="1640405"/>
            <a:ext cx="6020567" cy="2851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>
                <a:latin typeface="Arial Narrow" panose="020B0606020202030204" pitchFamily="34" charset="0"/>
              </a:rPr>
              <a:t>Los conceptos serán expedidos así:</a:t>
            </a:r>
          </a:p>
          <a:p>
            <a:pPr marL="0" indent="0"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latin typeface="Arial Narrow" panose="020B0606020202030204" pitchFamily="34" charset="0"/>
              </a:rPr>
              <a:t>Dirección  Técnica de  Calidad.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latin typeface="Arial Narrow" panose="020B0606020202030204" pitchFamily="34" charset="0"/>
              </a:rPr>
              <a:t>Dirección  Técnica de Cobertura</a:t>
            </a:r>
            <a:endParaRPr lang="es-ES" sz="32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latin typeface="Arial Narrow" panose="020B0606020202030204" pitchFamily="34" charset="0"/>
              </a:rPr>
              <a:t>Dirección   Administrativa</a:t>
            </a:r>
            <a:endParaRPr lang="es-ES" sz="3200" dirty="0">
              <a:latin typeface="Arial Narrow" panose="020B0606020202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8" y="1"/>
            <a:ext cx="11138535" cy="962526"/>
          </a:xfrm>
        </p:spPr>
        <p:txBody>
          <a:bodyPr>
            <a:noAutofit/>
          </a:bodyPr>
          <a:lstStyle/>
          <a:p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3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4. </a:t>
            </a:r>
            <a:r>
              <a:rPr lang="es-CO" sz="3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EMISIÓN  DE CONCEPTOS </a:t>
            </a:r>
            <a:r>
              <a:rPr lang="es-CO" sz="3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TÉCNICOS</a:t>
            </a:r>
            <a:endParaRPr lang="es-CO" sz="3800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23 Actividades clave de supervisión del Consejo de Administración según  COSO III">
            <a:extLst>
              <a:ext uri="{FF2B5EF4-FFF2-40B4-BE49-F238E27FC236}">
                <a16:creationId xmlns="" xmlns:a16="http://schemas.microsoft.com/office/drawing/2014/main" id="{3C824732-0413-4E14-8934-93BC75B5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33" y="1319797"/>
            <a:ext cx="3697351" cy="31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diagonales cortadas 5">
            <a:extLst>
              <a:ext uri="{FF2B5EF4-FFF2-40B4-BE49-F238E27FC236}">
                <a16:creationId xmlns="" xmlns:a16="http://schemas.microsoft.com/office/drawing/2014/main" id="{9C15DEB0-FA23-43EC-AD85-8F273C7AF199}"/>
              </a:ext>
            </a:extLst>
          </p:cNvPr>
          <p:cNvSpPr/>
          <p:nvPr/>
        </p:nvSpPr>
        <p:spPr>
          <a:xfrm>
            <a:off x="1576137" y="4731309"/>
            <a:ext cx="9142020" cy="1125485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Las dependencias encargadas de expedir el concepto contarán con el término de dos meses para estudiar la documentación.</a:t>
            </a:r>
            <a:endParaRPr lang="es-CO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672" y="1604296"/>
            <a:ext cx="6452886" cy="3840389"/>
          </a:xfrm>
        </p:spPr>
        <p:txBody>
          <a:bodyPr>
            <a:normAutofit/>
          </a:bodyPr>
          <a:lstStyle/>
          <a:p>
            <a:pPr algn="just"/>
            <a:r>
              <a:rPr lang="es-ES" sz="3600" dirty="0">
                <a:latin typeface="Arial Narrow" panose="020B0606020202030204" pitchFamily="34" charset="0"/>
              </a:rPr>
              <a:t>La  Licencia de funcionamiento  se  expide por término indefinido.</a:t>
            </a:r>
          </a:p>
          <a:p>
            <a:pPr algn="just"/>
            <a:endParaRPr lang="es-ES" sz="3600" dirty="0">
              <a:latin typeface="Arial Narrow" panose="020B0606020202030204" pitchFamily="34" charset="0"/>
            </a:endParaRPr>
          </a:p>
          <a:p>
            <a:pPr algn="just"/>
            <a:r>
              <a:rPr lang="es-ES" sz="3600" dirty="0">
                <a:latin typeface="Arial Narrow" panose="020B0606020202030204" pitchFamily="34" charset="0"/>
              </a:rPr>
              <a:t> El Registro  de  los  programas  se  expide  por el término de cinco (5) años.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204538"/>
            <a:ext cx="11984288" cy="1203157"/>
          </a:xfrm>
        </p:spPr>
        <p:txBody>
          <a:bodyPr>
            <a:noAutofit/>
          </a:bodyPr>
          <a:lstStyle/>
          <a:p>
            <a:pPr marL="514350" indent="-514350"/>
            <a:r>
              <a:rPr lang="es-CO" sz="3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PASO 5. </a:t>
            </a:r>
            <a:r>
              <a:rPr lang="es-CO" sz="3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EXPEDICIÓN DE LOS  ACTOS ADMINISTRATIVOS</a:t>
            </a:r>
            <a:endParaRPr lang="es-CO" sz="3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4" descr="Ejemplos de actos administrativ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 descr="Cuáles son los pasos para obtener la licencia de funcionamiento? | Linkea  tu Abogado">
            <a:extLst>
              <a:ext uri="{FF2B5EF4-FFF2-40B4-BE49-F238E27FC236}">
                <a16:creationId xmlns="" xmlns:a16="http://schemas.microsoft.com/office/drawing/2014/main" id="{6F1E740A-B834-4ABF-AC5D-F71AC067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2303362"/>
            <a:ext cx="4817152" cy="29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AGENDA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752" y="1236373"/>
            <a:ext cx="8513366" cy="473214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3200" dirty="0" smtClean="0">
                <a:latin typeface="Arial Narrow" panose="020B0606020202030204" pitchFamily="34" charset="0"/>
              </a:rPr>
              <a:t>Saludo y presentación del Grupo Interdisciplinario  del Taller.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3200" dirty="0" smtClean="0">
                <a:latin typeface="Arial Narrow" panose="020B0606020202030204" pitchFamily="34" charset="0"/>
              </a:rPr>
              <a:t>Reglamento </a:t>
            </a:r>
            <a:r>
              <a:rPr lang="es-CO" sz="3200" dirty="0">
                <a:latin typeface="Arial Narrow" panose="020B0606020202030204" pitchFamily="34" charset="0"/>
              </a:rPr>
              <a:t>Territorial de Inspección y   Vigilancia.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s-CO" sz="2600" dirty="0">
              <a:latin typeface="Arial Narrow" panose="020B060602020203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3200" dirty="0">
                <a:latin typeface="Arial Narrow" panose="020B0606020202030204" pitchFamily="34" charset="0"/>
              </a:rPr>
              <a:t>Proceso Administrativo Sancionatorio.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s-CO" sz="2600" dirty="0">
              <a:latin typeface="Arial Narrow" panose="020B060602020203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3200" dirty="0">
                <a:latin typeface="Arial Narrow" panose="020B0606020202030204" pitchFamily="34" charset="0"/>
              </a:rPr>
              <a:t>Estructura de los establecimientos de educación para el trabajo y desarrollo </a:t>
            </a:r>
            <a:r>
              <a:rPr lang="es-CO" sz="3200" dirty="0" smtClean="0">
                <a:latin typeface="Arial Narrow" panose="020B0606020202030204" pitchFamily="34" charset="0"/>
              </a:rPr>
              <a:t>humano</a:t>
            </a:r>
            <a:r>
              <a:rPr lang="es-CO" sz="3200" dirty="0">
                <a:latin typeface="Arial Narrow" panose="020B0606020202030204" pitchFamily="34" charset="0"/>
              </a:rPr>
              <a:t> </a:t>
            </a:r>
            <a:r>
              <a:rPr lang="es-CO" sz="3200" dirty="0" smtClean="0">
                <a:latin typeface="Arial Narrow" panose="020B0606020202030204" pitchFamily="34" charset="0"/>
              </a:rPr>
              <a:t>y CEA.</a:t>
            </a:r>
            <a:endParaRPr lang="es-CO" sz="3200" dirty="0">
              <a:latin typeface="Arial Narrow" panose="020B060602020203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s-CO" sz="2400" dirty="0">
              <a:latin typeface="Arial Narrow" panose="020B060602020203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3200" dirty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Paso a paso solicitud de  licencia de Funcionamiento y registro de programas</a:t>
            </a:r>
            <a:r>
              <a:rPr lang="es-CO" sz="3200" dirty="0" smtClean="0"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s-CO" sz="3200" dirty="0" smtClean="0"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s-CO" sz="3200" dirty="0"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s-CO" sz="3200" dirty="0">
              <a:latin typeface="Arial Narrow" panose="020B0606020202030204" pitchFamily="34" charset="0"/>
            </a:endParaRPr>
          </a:p>
        </p:txBody>
      </p:sp>
      <p:pic>
        <p:nvPicPr>
          <p:cNvPr id="4" name="Imagen 3" descr="Taller Inducción a las clases híbridas – Centro de Desarrollo Docente U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0" y="1605047"/>
            <a:ext cx="2639191" cy="3222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7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272" y="1227222"/>
            <a:ext cx="7871064" cy="4872638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latin typeface="Arial Narrow" panose="020B0606020202030204" pitchFamily="34" charset="0"/>
              </a:rPr>
              <a:t>Informe y descripción de las áreas del establecimiento con imágenes.</a:t>
            </a:r>
          </a:p>
          <a:p>
            <a:pPr algn="just"/>
            <a:r>
              <a:rPr lang="es-ES" sz="2800" dirty="0" smtClean="0">
                <a:latin typeface="Arial Narrow" panose="020B0606020202030204" pitchFamily="34" charset="0"/>
              </a:rPr>
              <a:t>Certificado </a:t>
            </a:r>
            <a:r>
              <a:rPr lang="es-ES" sz="2800" dirty="0">
                <a:latin typeface="Arial Narrow" panose="020B0606020202030204" pitchFamily="34" charset="0"/>
              </a:rPr>
              <a:t>de  libertad  y tradición  o contrato de arrendamiento</a:t>
            </a:r>
            <a:r>
              <a:rPr lang="es-ES" sz="2800" dirty="0" smtClean="0">
                <a:latin typeface="Arial Narrow" panose="020B0606020202030204" pitchFamily="34" charset="0"/>
              </a:rPr>
              <a:t>.</a:t>
            </a:r>
            <a:endParaRPr lang="es-ES" sz="2800" dirty="0">
              <a:latin typeface="Arial Narrow" panose="020B0606020202030204" pitchFamily="34" charset="0"/>
            </a:endParaRPr>
          </a:p>
          <a:p>
            <a:pPr algn="just"/>
            <a:r>
              <a:rPr lang="es-CO" sz="2800" dirty="0">
                <a:latin typeface="Arial Narrow" panose="020B0606020202030204" pitchFamily="34" charset="0"/>
              </a:rPr>
              <a:t>Planos </a:t>
            </a:r>
            <a:r>
              <a:rPr lang="es-CO" sz="2800" dirty="0" smtClean="0">
                <a:latin typeface="Arial Narrow" panose="020B0606020202030204" pitchFamily="34" charset="0"/>
              </a:rPr>
              <a:t> o levantamiento </a:t>
            </a:r>
            <a:r>
              <a:rPr lang="es-CO" sz="2800" dirty="0">
                <a:latin typeface="Arial Narrow" panose="020B0606020202030204" pitchFamily="34" charset="0"/>
              </a:rPr>
              <a:t>arquitectónico (NTC 4595 y 4596</a:t>
            </a:r>
            <a:r>
              <a:rPr lang="es-CO" sz="2800" dirty="0" smtClean="0">
                <a:latin typeface="Arial Narrow" panose="020B0606020202030204" pitchFamily="34" charset="0"/>
              </a:rPr>
              <a:t>).</a:t>
            </a:r>
          </a:p>
          <a:p>
            <a:pPr algn="just"/>
            <a:r>
              <a:rPr lang="es-CO" sz="2800" dirty="0" smtClean="0">
                <a:latin typeface="Arial Narrow" panose="020B0606020202030204" pitchFamily="34" charset="0"/>
              </a:rPr>
              <a:t>Planos estructurales, eléctricos y sanitarios. </a:t>
            </a:r>
          </a:p>
          <a:p>
            <a:pPr algn="just" fontAlgn="base"/>
            <a:r>
              <a:rPr lang="es-CO" sz="2800" dirty="0" smtClean="0">
                <a:latin typeface="Arial Narrow" panose="020B0606020202030204" pitchFamily="34" charset="0"/>
              </a:rPr>
              <a:t> Licencia de construcción  y uso del suelo  (Decreto 1469 de 2010).</a:t>
            </a:r>
          </a:p>
          <a:p>
            <a:pPr algn="just" fontAlgn="base"/>
            <a:r>
              <a:rPr lang="es-CO" sz="2800" dirty="0">
                <a:latin typeface="Arial Narrow" panose="020B0606020202030204" pitchFamily="34" charset="0"/>
              </a:rPr>
              <a:t>Tarjeta profesional  y cédula del arquitecto</a:t>
            </a:r>
            <a:endParaRPr lang="es-ES" sz="280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410" y="245140"/>
            <a:ext cx="9125575" cy="1143000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 TÉCNICO  DIRECCIÓN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</a:t>
            </a:r>
            <a:r>
              <a:rPr lang="es-CO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INFRAESTRUCTURA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Materiales de Construcción , clasificación y usos - INTERVILA">
            <a:extLst>
              <a:ext uri="{FF2B5EF4-FFF2-40B4-BE49-F238E27FC236}">
                <a16:creationId xmlns="" xmlns:a16="http://schemas.microsoft.com/office/drawing/2014/main" id="{0CA08A98-1D15-426E-9B07-DCBBAC4C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" y="2280214"/>
            <a:ext cx="3957245" cy="24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/>
          </p:nvPr>
        </p:nvGraphicFramePr>
        <p:xfrm>
          <a:off x="1143001" y="1355493"/>
          <a:ext cx="6761746" cy="504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2528"/>
                <a:gridCol w="1139975"/>
                <a:gridCol w="1159243"/>
              </a:tblGrid>
              <a:tr h="287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CONCEPTO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CEA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IETDH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539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Estado de Situación Financiera y Resultados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Presupuesto de Ingresos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Presupuesto de Gastos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Derechos Pecuniarios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Proyección de Escala Salarial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539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Proyección de Estudiantes y/o aprendices atender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539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Proyección de número de servicio a prestar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Tarifas establecidas por categoría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Presupuesto según categorías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539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Costos y gastos de los vehículos en servicio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Número de docentes: niveles y perfiles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  <a:tr h="320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Documentación  del Contador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29" marR="67329" marT="0" marB="0"/>
                </a:tc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410" y="245140"/>
            <a:ext cx="9125575" cy="1143000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 TÉCNICO  DIRECCIÓN ADMINISTRATIVA - PROYECCIÓN FINANCIERA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E21026D-726C-452E-B1A5-189EA84F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94" y="1857892"/>
            <a:ext cx="3218849" cy="307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92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B54D69-1834-4507-B08F-D7583102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2459865"/>
            <a:ext cx="8122434" cy="1437604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es-CO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ORIENTACIONES </a:t>
            </a:r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SOBRE REQUISITOS DE LICENCIA FUNCIONAMIENTO Y REGISTRO DE </a:t>
            </a:r>
            <a:r>
              <a:rPr lang="es-CO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PROGRAMAS ETDH Y CEA</a:t>
            </a:r>
            <a:endParaRPr lang="es-CO" sz="40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="" xmlns:a16="http://schemas.microsoft.com/office/drawing/2014/main" id="{794225E7-BF6F-4520-807D-A2F6954D2BDE}"/>
              </a:ext>
            </a:extLst>
          </p:cNvPr>
          <p:cNvSpPr txBox="1">
            <a:spLocks/>
          </p:cNvSpPr>
          <p:nvPr/>
        </p:nvSpPr>
        <p:spPr>
          <a:xfrm>
            <a:off x="1722437" y="949550"/>
            <a:ext cx="8747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altLang="es-CO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NATURALEZA Y CONDICIONES DE LOS ESTABLECIMIENTOS  EDTDH</a:t>
            </a:r>
            <a:endParaRPr lang="es-ES" altLang="es-CO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1 Marcador de contenido">
            <a:extLst>
              <a:ext uri="{FF2B5EF4-FFF2-40B4-BE49-F238E27FC236}">
                <a16:creationId xmlns="" xmlns:a16="http://schemas.microsoft.com/office/drawing/2014/main" id="{E0051CD8-3DDD-4A15-992A-166C3F9E3A1F}"/>
              </a:ext>
            </a:extLst>
          </p:cNvPr>
          <p:cNvSpPr txBox="1">
            <a:spLocks/>
          </p:cNvSpPr>
          <p:nvPr/>
        </p:nvSpPr>
        <p:spPr>
          <a:xfrm>
            <a:off x="689728" y="2395983"/>
            <a:ext cx="10515600" cy="338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institución para ofrecer el servicio educativo </a:t>
            </a: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cumplir </a:t>
            </a:r>
            <a:r>
              <a:rPr lang="es-C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siguientes requisitos:</a:t>
            </a:r>
          </a:p>
          <a:p>
            <a:pPr marL="0" indent="0" algn="just">
              <a:buNone/>
              <a:defRPr/>
            </a:pPr>
            <a:endParaRPr lang="es-C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  <a:defRPr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Tener licencia de funcionamiento o reconocimiento de carácter oficial.</a:t>
            </a:r>
          </a:p>
          <a:p>
            <a:pPr marL="0" indent="0" algn="just">
              <a:buNone/>
              <a:defRPr/>
            </a:pPr>
            <a:r>
              <a:rPr lang="es-CO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Obtener el registro de los programas</a:t>
            </a:r>
          </a:p>
          <a:p>
            <a:pPr marL="0" indent="0" algn="r">
              <a:buNone/>
              <a:defRPr/>
            </a:pPr>
            <a:endParaRPr lang="es-CO" i="1" dirty="0"/>
          </a:p>
          <a:p>
            <a:pPr marL="0" indent="0" algn="r">
              <a:buNone/>
              <a:defRPr/>
            </a:pPr>
            <a:r>
              <a:rPr lang="es-CO" sz="1200" i="1" dirty="0"/>
              <a:t>Artículo 2.6.3.1. Decreto 1075 de 2015</a:t>
            </a:r>
            <a:endParaRPr lang="es-CO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="" xmlns:a16="http://schemas.microsoft.com/office/drawing/2014/main" id="{D76BA0EC-0FC7-4D17-B2F5-56A1BF4BD2A0}"/>
              </a:ext>
            </a:extLst>
          </p:cNvPr>
          <p:cNvSpPr txBox="1">
            <a:spLocks/>
          </p:cNvSpPr>
          <p:nvPr/>
        </p:nvSpPr>
        <p:spPr>
          <a:xfrm>
            <a:off x="1111685" y="314842"/>
            <a:ext cx="9965453" cy="77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000" dirty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REQUISITOS PARA LA OBTENCIÓN DE LA LICENCIA DE </a:t>
            </a:r>
            <a:r>
              <a:rPr lang="es-ES" sz="2000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FUNCIONAMIENTO  ETDH Y CEA</a:t>
            </a:r>
            <a:endParaRPr lang="es-CO" sz="2000" dirty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1 Marcador de contenido">
            <a:extLst>
              <a:ext uri="{FF2B5EF4-FFF2-40B4-BE49-F238E27FC236}">
                <a16:creationId xmlns="" xmlns:a16="http://schemas.microsoft.com/office/drawing/2014/main" id="{65D8D99B-308A-4A8E-A5F7-67CB0C6DE995}"/>
              </a:ext>
            </a:extLst>
          </p:cNvPr>
          <p:cNvSpPr txBox="1">
            <a:spLocks/>
          </p:cNvSpPr>
          <p:nvPr/>
        </p:nvSpPr>
        <p:spPr>
          <a:xfrm>
            <a:off x="1326820" y="1311239"/>
            <a:ext cx="10244495" cy="46776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Nombre propuesto (no puede utilizar nombres o siglas de la educación superior)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Número de sedes, municipio, y dirección, 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tel. email, pág. Web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Nombre del propietario o representante legal</a:t>
            </a:r>
          </a:p>
          <a:p>
            <a:pPr marL="0" indent="0" fontAlgn="t">
              <a:buClr>
                <a:schemeClr val="tx1"/>
              </a:buClr>
              <a:buSzPct val="6000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Principios y fines de la IE</a:t>
            </a:r>
          </a:p>
          <a:p>
            <a:pPr marL="0" indent="0" fontAlgn="t">
              <a:buClr>
                <a:schemeClr val="tx1"/>
              </a:buClr>
              <a:buSzPct val="6000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Programas que proyecta ofrecer, estructurados de acuerdo con los requisitos del articulo 2.6.4.8 de 1075 de 2015. 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No. estudiantes proyecta atender 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Identificación planta física (Sugerencia NTC 4595 y 4596)</a:t>
            </a:r>
          </a:p>
          <a:p>
            <a:pPr marL="0" indent="0" fontAlgn="t">
              <a:buClr>
                <a:schemeClr val="tx1"/>
              </a:buClr>
              <a:buSzPct val="60000"/>
              <a:buNone/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Licencia construcción para uso educativo (Decreto 1077 de 2015 Libro 2 parte 2 Titulo 6 6 Licencias de construcción)</a:t>
            </a:r>
          </a:p>
          <a:p>
            <a:pPr marL="0" indent="0" fontAlgn="t">
              <a:buClr>
                <a:schemeClr val="tx1"/>
              </a:buClr>
              <a:buSzPct val="60000"/>
              <a:buNone/>
              <a:defRPr/>
            </a:pP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Datos del rector o director: (nombre, c.c., título)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Certificado de libertad o contrato de arrendamiento (Sugerencia)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Concepto sanitario (Dto. 2150 de 1995 )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Plan de prevención de emergencia y desastres </a:t>
            </a:r>
          </a:p>
          <a:p>
            <a:pPr marL="0" indent="0" fontAlgn="t"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 Libros reglamentarios (matrículas, evaluación, actas, reconocimiento saberes, registro y terminación, contabilidad).</a:t>
            </a:r>
          </a:p>
        </p:txBody>
      </p:sp>
    </p:spTree>
    <p:extLst>
      <p:ext uri="{BB962C8B-B14F-4D97-AF65-F5344CB8AC3E}">
        <p14:creationId xmlns:p14="http://schemas.microsoft.com/office/powerpoint/2010/main" val="4268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7E23C0F-709E-4C6C-90AB-9F7CAAD3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41387" y="3351901"/>
            <a:ext cx="1861002" cy="25634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EED92F8-1751-44F9-B8F8-D3FCBF27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41386" y="448338"/>
            <a:ext cx="1861002" cy="25634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4FFF26E-ECB7-4DB5-95BC-3F5804C63B56}"/>
              </a:ext>
            </a:extLst>
          </p:cNvPr>
          <p:cNvSpPr txBox="1"/>
          <p:nvPr/>
        </p:nvSpPr>
        <p:spPr>
          <a:xfrm>
            <a:off x="3631462" y="3617987"/>
            <a:ext cx="7946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Adquisición de conocimientos y habilidades en los diversos temas de la ciencia, las matemáticas, la técnica, la tecnología, las humanidades, el arte, los idiomas, la recreación y el deporte, el desarrollo de actividades lúdicas, culturales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Preparación para la validación de los niveles, ciclos y grados propios de la educación formal básica y media y la preparación a las personas para impulsar procesos de autogestión, de participación, de formación democrática y en general de organización del trabajo comunitario e institucional.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ser registrados, estos programas deben tener una duración mínima de ciento sesenta (160) horas.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A8CC0EC-15EE-42D9-9CBE-42930E327090}"/>
              </a:ext>
            </a:extLst>
          </p:cNvPr>
          <p:cNvSpPr txBox="1"/>
          <p:nvPr/>
        </p:nvSpPr>
        <p:spPr>
          <a:xfrm>
            <a:off x="3631462" y="382012"/>
            <a:ext cx="71863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Preparar a las personas en áreas específicas de los sectores productivos y desarrollar competencias laborales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Específicas relacionadas con las áreas de desempeño referidas en la Clasificación Nacional de Ocupaciones,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Permitan ejercer una actividad productiva en forma individual o colectiva como emprendedor independiente o dependiente.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tener una duración mínima de seiscientas (600) horas.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menos el cincuenta por ciento (50%) de la duración del programa debe corresponder a formación práctica (</a:t>
            </a:r>
            <a:r>
              <a:rPr lang="es-CO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horas prácticas se desarrollarán el ciento por ciento (100%) bajo la metodología presencial y con supervisión del docente. Artículo 2.6.4.11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3E40D83-5C2A-4AF0-9A10-B065A1F95C29}"/>
              </a:ext>
            </a:extLst>
          </p:cNvPr>
          <p:cNvSpPr txBox="1"/>
          <p:nvPr/>
        </p:nvSpPr>
        <p:spPr>
          <a:xfrm>
            <a:off x="1847273" y="4372040"/>
            <a:ext cx="127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Academica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7DBE3FC-8380-4348-9FF9-62514BBC7673}"/>
              </a:ext>
            </a:extLst>
          </p:cNvPr>
          <p:cNvSpPr txBox="1"/>
          <p:nvPr/>
        </p:nvSpPr>
        <p:spPr>
          <a:xfrm>
            <a:off x="1847273" y="1485755"/>
            <a:ext cx="127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Formación Laboral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5AC2E21-E8E0-4D58-8259-888EC6F2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29" y="1485755"/>
            <a:ext cx="622882" cy="5232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2B89D66-4896-4997-BDDE-64182EDB6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80" y="4372040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>
            <a:extLst>
              <a:ext uri="{FF2B5EF4-FFF2-40B4-BE49-F238E27FC236}">
                <a16:creationId xmlns="" xmlns:a16="http://schemas.microsoft.com/office/drawing/2014/main" id="{C1254746-6B54-43C0-924C-94AF16D04B12}"/>
              </a:ext>
            </a:extLst>
          </p:cNvPr>
          <p:cNvSpPr txBox="1">
            <a:spLocks/>
          </p:cNvSpPr>
          <p:nvPr/>
        </p:nvSpPr>
        <p:spPr>
          <a:xfrm>
            <a:off x="1095630" y="403396"/>
            <a:ext cx="9965453" cy="77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REQUISITOS BÁSICOS PARA OBTENER EL REGISTRO  DE LOS PROGRAMAS (NUEVO, RENOVACIÓN, AMPLIACIÓN)</a:t>
            </a:r>
          </a:p>
        </p:txBody>
      </p:sp>
      <p:sp>
        <p:nvSpPr>
          <p:cNvPr id="3" name="1 Marcador de contenido">
            <a:extLst>
              <a:ext uri="{FF2B5EF4-FFF2-40B4-BE49-F238E27FC236}">
                <a16:creationId xmlns="" xmlns:a16="http://schemas.microsoft.com/office/drawing/2014/main" id="{D2305F0C-5947-4344-BF98-781E790DF607}"/>
              </a:ext>
            </a:extLst>
          </p:cNvPr>
          <p:cNvSpPr txBox="1">
            <a:spLocks/>
          </p:cNvSpPr>
          <p:nvPr/>
        </p:nvSpPr>
        <p:spPr>
          <a:xfrm>
            <a:off x="1095630" y="1177753"/>
            <a:ext cx="4885471" cy="497252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4400" fontAlgn="t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s-CO" dirty="0"/>
              <a:t>1. Información General de la institución (nombre, domicilio y naturaleza de la Institución)</a:t>
            </a:r>
          </a:p>
          <a:p>
            <a:pPr lvl="0"/>
            <a:r>
              <a:rPr lang="es-CO" dirty="0"/>
              <a:t>2. Denominación del programa</a:t>
            </a:r>
          </a:p>
          <a:p>
            <a:pPr lvl="0"/>
            <a:r>
              <a:rPr lang="es-CO" dirty="0"/>
              <a:t>3. Objetivos del programa </a:t>
            </a:r>
          </a:p>
          <a:p>
            <a:pPr lvl="0"/>
            <a:r>
              <a:rPr lang="es-CO" dirty="0"/>
              <a:t>4. Definición del perfil del egresado </a:t>
            </a:r>
          </a:p>
          <a:p>
            <a:pPr lvl="0"/>
            <a:r>
              <a:rPr lang="es-CO" dirty="0"/>
              <a:t>5. Justificación del programa</a:t>
            </a:r>
          </a:p>
          <a:p>
            <a:pPr lvl="0"/>
            <a:r>
              <a:rPr lang="es-CO" dirty="0"/>
              <a:t>6. Plan de estudios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 Duración y distribución de tiempo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 Identificación de los contenidos básicos de formación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 Organización de las actividades de formación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 Estrategia metodológica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 Número proyectado de estudiantes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 Criterios y procedimientos de evaluación y promoción de los estudiantes</a:t>
            </a:r>
          </a:p>
          <a:p>
            <a:pPr indent="-228600"/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(formación laboral CNO – Observatorio laboral SENA -http://observatorio.sena.edu.co)</a:t>
            </a:r>
          </a:p>
          <a:p>
            <a:pPr lvl="0"/>
            <a:r>
              <a:rPr lang="es-CO" dirty="0"/>
              <a:t>7. Autoevaluación Institucional</a:t>
            </a:r>
          </a:p>
          <a:p>
            <a:pPr lvl="0"/>
            <a:r>
              <a:rPr lang="es-CO" dirty="0"/>
              <a:t>8. Organización Administrativa </a:t>
            </a:r>
          </a:p>
        </p:txBody>
      </p:sp>
      <p:sp>
        <p:nvSpPr>
          <p:cNvPr id="4" name="1 Marcador de contenido">
            <a:extLst>
              <a:ext uri="{FF2B5EF4-FFF2-40B4-BE49-F238E27FC236}">
                <a16:creationId xmlns="" xmlns:a16="http://schemas.microsoft.com/office/drawing/2014/main" id="{A6A15CDC-3F7D-4344-8591-04534587A400}"/>
              </a:ext>
            </a:extLst>
          </p:cNvPr>
          <p:cNvSpPr txBox="1">
            <a:spLocks/>
          </p:cNvSpPr>
          <p:nvPr/>
        </p:nvSpPr>
        <p:spPr>
          <a:xfrm>
            <a:off x="6078356" y="1177752"/>
            <a:ext cx="4885471" cy="49725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indent="0" defTabSz="914400" fontAlgn="t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Arial" panose="020B0604020202020204" pitchFamily="34" charset="0"/>
              <a:buNone/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s-CO" dirty="0"/>
              <a:t>9. Recursos específicos para el desarrollo del programa 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9.1 Características y ubicación de las aulas y talleres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9.2 Materiales de apoyo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9.3 Recursos bibliográficos, técnico y tecnológicos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9.4 Laboratorio y equipos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9.5 Lugares de práctica</a:t>
            </a:r>
          </a:p>
          <a:p>
            <a:pPr marL="457200" lvl="1" indent="0">
              <a:buNone/>
            </a:pPr>
            <a:r>
              <a:rPr lang="es-C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9.6 Convenios docencia servicio cuando se requieran</a:t>
            </a:r>
          </a:p>
          <a:p>
            <a:pPr lvl="0"/>
            <a:r>
              <a:rPr lang="es-CO" dirty="0"/>
              <a:t>10. Personal de formadores requerido. Número, dedicación, niveles de formación o certificación de competencias</a:t>
            </a:r>
          </a:p>
          <a:p>
            <a:pPr lvl="0"/>
            <a:r>
              <a:rPr lang="es-CO" dirty="0"/>
              <a:t>11. Reglamento de estudiantes y de formadores</a:t>
            </a:r>
          </a:p>
          <a:p>
            <a:pPr lvl="0"/>
            <a:r>
              <a:rPr lang="es-CO" dirty="0"/>
              <a:t>12. Financiación</a:t>
            </a:r>
          </a:p>
          <a:p>
            <a:pPr lvl="0"/>
            <a:r>
              <a:rPr lang="es-CO" dirty="0"/>
              <a:t>13. Infraestructura</a:t>
            </a:r>
          </a:p>
          <a:p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Concepto previo favorable (Programas auxiliares del área de la salud – Mecánica Dental – Cosmetología y Estética Integral) Remite directamente la Secretaría de Educación a Minsalud – correo@minsalud.gov.co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Para renovación de los programas de idiomas - Certificación de calidad Programa e Institución.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Decreto 19 de 2012 - </a:t>
            </a:r>
            <a:r>
              <a:rPr lang="es-CO" sz="1200" dirty="0"/>
              <a:t>Articulo 35. solicitud de renovación de permisos, licencias o autorizaciones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880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="" xmlns:a16="http://schemas.microsoft.com/office/drawing/2014/main" id="{799D5AA1-4939-4B20-918E-9BBACD77D29C}"/>
              </a:ext>
            </a:extLst>
          </p:cNvPr>
          <p:cNvSpPr txBox="1">
            <a:spLocks/>
          </p:cNvSpPr>
          <p:nvPr/>
        </p:nvSpPr>
        <p:spPr>
          <a:xfrm>
            <a:off x="1433382" y="1593938"/>
            <a:ext cx="10186597" cy="48833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115 de 1994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“Por la cual se expide la Ley General de Educación”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1064 de 2006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“Por la cual se dictan normas para el apoyo y fortalecimiento de la educación para el trabajo y el desarrollo humano establecida como educación no formal en la ley general de educación”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1075 de 2015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“Por medio del cual se expide el Decreto Único Reglamentario del Sector Educación” Libro 2 – Parte 6 “Reglamentación de la Educación para el Trabajo y el Desarrollo Humano” (Decreto 4904 de 2009)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21 de 2010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creación IETDH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17 de 2015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registrada y actualizada en el SIET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48 de 2017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Requerimiento registro de nuevos datos en el Sistema de Información para el Trabajo y el Desarrollo Humano —SIET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2685 de 2012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1077 de 2015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Libro 2 parte 2 Titulo 6 6 Licencias de construcción</a:t>
            </a:r>
          </a:p>
          <a:p>
            <a:pPr algn="just">
              <a:spcBef>
                <a:spcPts val="1200"/>
              </a:spcBef>
            </a:pPr>
            <a:r>
              <a:rPr lang="es-ES" alt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1651 de 2013 </a:t>
            </a: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“Ley de Bilingüismo"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="" xmlns:a16="http://schemas.microsoft.com/office/drawing/2014/main" id="{16D83777-605D-4A45-9F1E-EB8020189E99}"/>
              </a:ext>
            </a:extLst>
          </p:cNvPr>
          <p:cNvSpPr txBox="1">
            <a:spLocks/>
          </p:cNvSpPr>
          <p:nvPr/>
        </p:nvSpPr>
        <p:spPr>
          <a:xfrm>
            <a:off x="1056679" y="675530"/>
            <a:ext cx="10075465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LEGAL DE LA ETDH </a:t>
            </a:r>
            <a:endParaRPr lang="es-ES" altLang="es-CO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="" xmlns:a16="http://schemas.microsoft.com/office/drawing/2014/main" id="{2EDAB408-50A6-4FF7-BCF6-D68A1876CD6C}"/>
              </a:ext>
            </a:extLst>
          </p:cNvPr>
          <p:cNvSpPr txBox="1">
            <a:spLocks/>
          </p:cNvSpPr>
          <p:nvPr/>
        </p:nvSpPr>
        <p:spPr>
          <a:xfrm>
            <a:off x="757032" y="1414508"/>
            <a:ext cx="10501518" cy="48833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s-ES" alt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la Salud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1164 de 2007 “Por la cual se dictan disposiciones en materia del Talento Humano en Salud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2006 DE 2008 Crea la Comisión Intersectorial para el Talento Humano en Salud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1298 de 2018 “Por el cual se modifica el Decreto 2006 de 2008”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2376 de 2010 Establece los convenios docencia –servicio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/>
                <a:ea typeface="Verdana"/>
                <a:cs typeface="Verdana"/>
              </a:rPr>
              <a:t>Decreto 4904 de 2009 “Por el cual se reglamenta la organización, oferta y funcionamiento de la prestación del servicio educativo para el trabajo y el desarrollo humano y se dictan otras disposiciones” Únicamente Capítulo VI “Disposiciones especiales para programas en las áreas auxiliares de la Salud” únicamente numerales 6.1 a 6.5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153/12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Anexos Técnicos Acuerdo 153/12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600" dirty="0">
                <a:latin typeface="Verdana"/>
                <a:ea typeface="Verdana"/>
                <a:cs typeface="Verdana"/>
              </a:rPr>
              <a:t>Acuerdo 114/10 - Elementos en la institución</a:t>
            </a:r>
            <a:endParaRPr lang="es-ES" alt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Título">
            <a:extLst>
              <a:ext uri="{FF2B5EF4-FFF2-40B4-BE49-F238E27FC236}">
                <a16:creationId xmlns="" xmlns:a16="http://schemas.microsoft.com/office/drawing/2014/main" id="{2329573E-DCF6-43D1-957D-BED00AAFAFBC}"/>
              </a:ext>
            </a:extLst>
          </p:cNvPr>
          <p:cNvSpPr txBox="1">
            <a:spLocks/>
          </p:cNvSpPr>
          <p:nvPr/>
        </p:nvSpPr>
        <p:spPr>
          <a:xfrm>
            <a:off x="1183085" y="560145"/>
            <a:ext cx="10075465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LEGAL DE LA ETDH </a:t>
            </a:r>
            <a:endParaRPr lang="es-ES" altLang="es-CO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0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="" xmlns:a16="http://schemas.microsoft.com/office/drawing/2014/main" id="{8C4E5720-3878-446A-9C51-006B3FE0290A}"/>
              </a:ext>
            </a:extLst>
          </p:cNvPr>
          <p:cNvSpPr txBox="1">
            <a:spLocks/>
          </p:cNvSpPr>
          <p:nvPr/>
        </p:nvSpPr>
        <p:spPr>
          <a:xfrm>
            <a:off x="1056679" y="1243774"/>
            <a:ext cx="10501518" cy="48833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Cosmetología y estética Integral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711 de 2001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360/10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113/10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116/11</a:t>
            </a:r>
          </a:p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 Formación Laboral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1072 de 2015 Decreto Único Reglamentario del Sector Trabajo Libro 2 - Capitulo 2 – Sección 1 (DECRETO 2020 DE 2006)</a:t>
            </a:r>
          </a:p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ARL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055 DE 2015 Afiliación estudiantes al Sistema General de Riesgos Laborales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225 DE 2015 crea la planilla “k estudiantes”</a:t>
            </a:r>
          </a:p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 del idioma español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14 de 1979, por medio de la cual se “restablece la defensa del idioma español y se da una autorización a la Academia Colombiana de la Lengua”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2744 DE 1989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="" xmlns:a16="http://schemas.microsoft.com/office/drawing/2014/main" id="{9D260C65-BE96-473C-AB32-02CFFA8EDA52}"/>
              </a:ext>
            </a:extLst>
          </p:cNvPr>
          <p:cNvSpPr txBox="1">
            <a:spLocks/>
          </p:cNvSpPr>
          <p:nvPr/>
        </p:nvSpPr>
        <p:spPr>
          <a:xfrm>
            <a:off x="1056679" y="560145"/>
            <a:ext cx="10075465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LEGAL DE LA ETDH </a:t>
            </a:r>
            <a:endParaRPr lang="es-ES" altLang="es-CO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1263010" cy="1143000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CONTENIDO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1160" y="1309256"/>
            <a:ext cx="7387909" cy="40212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O" sz="3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6.  Orientación </a:t>
            </a:r>
            <a:r>
              <a:rPr lang="es-CO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de  requisitos para obtención </a:t>
            </a: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licencia </a:t>
            </a:r>
            <a:r>
              <a:rPr lang="es-CO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de  Funcionamiento y registro </a:t>
            </a: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programas  ETDH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</a:pPr>
            <a:endParaRPr lang="es-CO" sz="3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3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7.   PEI </a:t>
            </a:r>
            <a:r>
              <a:rPr lang="es-CO" sz="36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Componente  Pedagógico  - CEA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3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3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8.    Requisitos </a:t>
            </a:r>
            <a:r>
              <a:rPr lang="es-CO" sz="3500" dirty="0">
                <a:latin typeface="Arial Narrow" panose="020B0606020202030204" pitchFamily="34" charset="0"/>
                <a:cs typeface="Times New Roman" panose="02020603050405020304" pitchFamily="18" charset="0"/>
              </a:rPr>
              <a:t>para la habilitación de los CEA</a:t>
            </a:r>
            <a:r>
              <a:rPr lang="es-CO" sz="3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3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y   Clasificación </a:t>
            </a:r>
            <a:r>
              <a:rPr lang="es-CO" sz="3500" dirty="0">
                <a:latin typeface="Arial Narrow" panose="020B0606020202030204" pitchFamily="34" charset="0"/>
                <a:cs typeface="Times New Roman" panose="02020603050405020304" pitchFamily="18" charset="0"/>
              </a:rPr>
              <a:t>de los CEA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5"/>
            </a:pPr>
            <a:endParaRPr lang="es-CO" sz="3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3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9.    Sistema </a:t>
            </a:r>
            <a:r>
              <a:rPr lang="es-CO" sz="3500" dirty="0">
                <a:latin typeface="Arial Narrow" panose="020B0606020202030204" pitchFamily="34" charset="0"/>
                <a:cs typeface="Times New Roman" panose="02020603050405020304" pitchFamily="18" charset="0"/>
              </a:rPr>
              <a:t>de Información SIET.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3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4" name="Imagen 3" descr="Cómo hacer un Taller Virtual Interactivo? | ¿Qué es? | VIRTUA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2" y="1551008"/>
            <a:ext cx="3700196" cy="3645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5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>
            <a:extLst>
              <a:ext uri="{FF2B5EF4-FFF2-40B4-BE49-F238E27FC236}">
                <a16:creationId xmlns="" xmlns:a16="http://schemas.microsoft.com/office/drawing/2014/main" id="{A8DDD1E5-D58F-4666-897F-604FDD6CFE7B}"/>
              </a:ext>
            </a:extLst>
          </p:cNvPr>
          <p:cNvSpPr txBox="1">
            <a:spLocks/>
          </p:cNvSpPr>
          <p:nvPr/>
        </p:nvSpPr>
        <p:spPr>
          <a:xfrm>
            <a:off x="942383" y="1144920"/>
            <a:ext cx="10501518" cy="48833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s-ES" altLang="es-CO" sz="2100" b="1" dirty="0">
                <a:latin typeface="Verdana"/>
                <a:ea typeface="Verdana"/>
                <a:cs typeface="Verdana"/>
              </a:rPr>
              <a:t>Centros de Enseñanza Automovilística</a:t>
            </a:r>
          </a:p>
          <a:p>
            <a:pPr lvl="1" algn="just">
              <a:spcBef>
                <a:spcPts val="1200"/>
              </a:spcBef>
            </a:pPr>
            <a:r>
              <a:rPr lang="es-CO" sz="1400" dirty="0">
                <a:latin typeface="Verdana"/>
                <a:ea typeface="Verdana"/>
                <a:cs typeface="Verdana"/>
              </a:rPr>
              <a:t>Ley 1397 de 2010 modificó el artículo 15 de la Ley 769 de 2002, estableciendo lo siguiente:</a:t>
            </a:r>
          </a:p>
          <a:p>
            <a:pPr lvl="2" algn="just">
              <a:spcBef>
                <a:spcPts val="1200"/>
              </a:spcBef>
            </a:pPr>
            <a:r>
              <a:rPr lang="es-CO" sz="1400" i="1" dirty="0">
                <a:latin typeface="Verdana"/>
                <a:ea typeface="Verdana"/>
                <a:cs typeface="Verdana"/>
              </a:rPr>
              <a:t>ARTÍCULO 15. CONSTITUCIÓN Y FUNCIONAMIENTO. El Ministerio de Transporte reglamentará la constitución y funcionamiento de los Centros de Enseñanza Automovilística de conformidad con lo establecido en la ley.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1079 de 2015 Por medio del cual se expide el Decreto Único reglamentario del sector Transporte Libro 2 – Parte 3 – Titulo 1 (decreto 1500 de 2009 – Centros de Enseñanza Automovilística)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3245 de 2009 “Por la cual se reglamenta el Decreto 1500 de 2009”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1208 de 2017 “Por la cual se establecen las condiciones, características de seguridad y los rangos de precios al usuario para servicios prestados por los Centros de Enseñanza Automovilística”</a:t>
            </a:r>
          </a:p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Escuelas y Cursos de Vigilancia y Seguridad Privada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Ley 356 de 1994 por el cual se expide el Estatuto de Vigilancia y Seguridad Privada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2852 de 2006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1364 de 2010</a:t>
            </a:r>
          </a:p>
          <a:p>
            <a:pPr algn="just">
              <a:spcBef>
                <a:spcPts val="1200"/>
              </a:spcBef>
            </a:pPr>
            <a:r>
              <a:rPr lang="es-ES" altLang="es-C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Guías de Turismo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300 de 1996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1558 de 2012</a:t>
            </a:r>
          </a:p>
          <a:p>
            <a:pPr lvl="1" algn="just">
              <a:spcBef>
                <a:spcPts val="1200"/>
              </a:spcBef>
            </a:pPr>
            <a:r>
              <a:rPr lang="es-ES" alt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No 1074 de 2015 "Por medio del cual se expidió el Decreto Único Reglamentario del Sector Comercio, Industria y Turismo". Especialmente la Sección 10 del capítulo 4 del título 4 “reglas aplicables al ejercicio de la profesión de guía de turismo”</a:t>
            </a:r>
          </a:p>
        </p:txBody>
      </p:sp>
      <p:sp>
        <p:nvSpPr>
          <p:cNvPr id="5" name="2 Título">
            <a:extLst>
              <a:ext uri="{FF2B5EF4-FFF2-40B4-BE49-F238E27FC236}">
                <a16:creationId xmlns="" xmlns:a16="http://schemas.microsoft.com/office/drawing/2014/main" id="{35C357D9-CE24-41DC-BF6D-A81788757DA6}"/>
              </a:ext>
            </a:extLst>
          </p:cNvPr>
          <p:cNvSpPr txBox="1">
            <a:spLocks/>
          </p:cNvSpPr>
          <p:nvPr/>
        </p:nvSpPr>
        <p:spPr>
          <a:xfrm>
            <a:off x="1056679" y="560145"/>
            <a:ext cx="10075465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O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NORMATIVIDAD RELACIONADA – NO ETDH</a:t>
            </a:r>
            <a:endParaRPr lang="es-ES" altLang="es-CO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03358E6-C966-4F82-8C4A-AD7A38A5C8D7}"/>
              </a:ext>
            </a:extLst>
          </p:cNvPr>
          <p:cNvSpPr/>
          <p:nvPr/>
        </p:nvSpPr>
        <p:spPr>
          <a:xfrm>
            <a:off x="4900267" y="630532"/>
            <a:ext cx="610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http://aprende.colombiaaprende.edu.co/etdh</a:t>
            </a:r>
            <a:endParaRPr lang="es-CO" sz="3200" b="1" dirty="0"/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="" xmlns:a16="http://schemas.microsoft.com/office/drawing/2014/main" id="{45EAE45A-DE13-4201-A02B-A438EAB3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30" y="1081419"/>
            <a:ext cx="3774955" cy="5388885"/>
          </a:xfrm>
          <a:prstGeom prst="rect">
            <a:avLst/>
          </a:prstGeom>
        </p:spPr>
      </p:pic>
      <p:pic>
        <p:nvPicPr>
          <p:cNvPr id="6" name="Imagen 5">
            <a:hlinkClick r:id="rId4"/>
            <a:extLst>
              <a:ext uri="{FF2B5EF4-FFF2-40B4-BE49-F238E27FC236}">
                <a16:creationId xmlns="" xmlns:a16="http://schemas.microsoft.com/office/drawing/2014/main" id="{11B7580F-5714-4726-85D3-7144D6F81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03" y="1046556"/>
            <a:ext cx="4163261" cy="2382444"/>
          </a:xfrm>
          <a:prstGeom prst="rect">
            <a:avLst/>
          </a:prstGeom>
        </p:spPr>
      </p:pic>
      <p:pic>
        <p:nvPicPr>
          <p:cNvPr id="7" name="Imagen 6">
            <a:hlinkClick r:id="rId6"/>
            <a:extLst>
              <a:ext uri="{FF2B5EF4-FFF2-40B4-BE49-F238E27FC236}">
                <a16:creationId xmlns="" xmlns:a16="http://schemas.microsoft.com/office/drawing/2014/main" id="{65355353-2919-49A9-925D-2D3326C9A3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05" b="32300"/>
          <a:stretch/>
        </p:blipFill>
        <p:spPr>
          <a:xfrm>
            <a:off x="5301303" y="5085377"/>
            <a:ext cx="2254273" cy="1155918"/>
          </a:xfrm>
          <a:prstGeom prst="rect">
            <a:avLst/>
          </a:prstGeom>
        </p:spPr>
      </p:pic>
      <p:pic>
        <p:nvPicPr>
          <p:cNvPr id="8" name="Imagen 7">
            <a:hlinkClick r:id="rId8"/>
            <a:extLst>
              <a:ext uri="{FF2B5EF4-FFF2-40B4-BE49-F238E27FC236}">
                <a16:creationId xmlns="" xmlns:a16="http://schemas.microsoft.com/office/drawing/2014/main" id="{ABE7207C-1C47-4FE1-96E1-348B8F0CD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365" y="3321304"/>
            <a:ext cx="3913372" cy="2218693"/>
          </a:xfrm>
          <a:prstGeom prst="rect">
            <a:avLst/>
          </a:prstGeom>
        </p:spPr>
      </p:pic>
      <p:pic>
        <p:nvPicPr>
          <p:cNvPr id="9" name="Imagen 8">
            <a:hlinkClick r:id="rId10"/>
            <a:extLst>
              <a:ext uri="{FF2B5EF4-FFF2-40B4-BE49-F238E27FC236}">
                <a16:creationId xmlns="" xmlns:a16="http://schemas.microsoft.com/office/drawing/2014/main" id="{3FF7C4B3-75A2-40BC-B8FA-E2140F5EFD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7694" r="5105" b="5981"/>
          <a:stretch/>
        </p:blipFill>
        <p:spPr>
          <a:xfrm>
            <a:off x="5301303" y="6245563"/>
            <a:ext cx="2254273" cy="4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37B1A8-47B3-4E19-8796-213DC780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2150772"/>
            <a:ext cx="10969943" cy="2229007"/>
          </a:xfrm>
        </p:spPr>
        <p:txBody>
          <a:bodyPr>
            <a:normAutofit fontScale="90000"/>
          </a:bodyPr>
          <a:lstStyle/>
          <a:p>
            <a:r>
              <a:rPr lang="es-CO" sz="5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DISEÑO CURRICULAR PERTINENCIA DE LOS PROGRAMAS DE EDUCACIÓN PARA EL TRABAJO Y DESARROLLO HUMANO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9021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D289708-CFC2-4E43-A31F-412F3B929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" t="5077" r="364"/>
          <a:stretch/>
        </p:blipFill>
        <p:spPr>
          <a:xfrm>
            <a:off x="802100" y="1516458"/>
            <a:ext cx="10584624" cy="38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98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DEB36DA-0A3E-4413-9C56-3E7A95F49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84" y="569919"/>
            <a:ext cx="9916734" cy="51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631042-863F-4BF5-A48D-4190BF00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21" y="160337"/>
            <a:ext cx="1096994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4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es-CO" sz="24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s-ES" sz="24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ORIENTACIONES</a:t>
            </a:r>
            <a:r>
              <a:rPr lang="es-ES" sz="24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 CONSULTA DE LA CLASIFICACIÓN NACIONAL DE OCUPACIONES 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3A1FD6E-FEB0-4F32-9E9B-67259AAF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34" y="1810509"/>
            <a:ext cx="7837382" cy="38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5E8A21E-B12E-42EB-A4C8-915278FA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33" y="359796"/>
            <a:ext cx="7424380" cy="49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550C813-A1F1-4D8A-9715-E48F4C55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73" y="140946"/>
            <a:ext cx="7612878" cy="3124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9BD9165-B7C0-4244-9A9B-89E803BA7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9"/>
          <a:stretch/>
        </p:blipFill>
        <p:spPr>
          <a:xfrm>
            <a:off x="2376822" y="3265227"/>
            <a:ext cx="7524029" cy="26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1E17AC7-CC0E-4B6D-8C65-C2664625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53" y="170427"/>
            <a:ext cx="7501067" cy="3715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EE896CB-A008-40E1-96D0-9F7D16776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34" y="3992451"/>
            <a:ext cx="7000314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0C979FE-F9F5-4540-AB28-8AD0CFA4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85" y="163557"/>
            <a:ext cx="7275957" cy="59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sc-powerpoint.officeapps.live.com/pods/GetClipboardImage.ashx?Id=ab112c3a-15fc-47fc-b217-a8c5da48dee5&amp;DC=PUS3&amp;pkey=b2201738-1d50-4faf-9ecd-6320478eeacb&amp;wdwaccluster=PU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8825" cy="68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8848CF5-7C4F-46A3-9A32-8FF5CED5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62" y="150259"/>
            <a:ext cx="5781243" cy="65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1A9665F-EC9A-4147-86F7-341DD557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91" y="130581"/>
            <a:ext cx="6865581" cy="67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BF7E617-2905-4F9B-8B64-28329CEFC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42" y="238540"/>
            <a:ext cx="6516145" cy="63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A75B5AD-D52F-4DB5-8EB7-9FEC1A35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61" y="0"/>
            <a:ext cx="6680819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20C7D2-F331-4B8B-A90D-F116873F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817" y="0"/>
            <a:ext cx="5477262" cy="68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53FDC95-271C-4696-BA5D-DACE0A9C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69" y="0"/>
            <a:ext cx="629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E37D191-C8CB-4925-BB96-166885DB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12" y="0"/>
            <a:ext cx="5990073" cy="67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F0E4B5-BD6F-4B7E-B275-3D26D90A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66" y="2474141"/>
            <a:ext cx="10969943" cy="11430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PROGRAMA SECTOR SALUD</a:t>
            </a:r>
          </a:p>
        </p:txBody>
      </p:sp>
    </p:spTree>
    <p:extLst>
      <p:ext uri="{BB962C8B-B14F-4D97-AF65-F5344CB8AC3E}">
        <p14:creationId xmlns:p14="http://schemas.microsoft.com/office/powerpoint/2010/main" val="791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49F53A-4295-4A43-8B9C-8AD8B71B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1148057"/>
            <a:ext cx="10969943" cy="114300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Únicos programas en el Área de la salud que puede aprobar la SEC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EFABD73-9E33-497C-AF1A-380F9806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"/>
          <a:stretch/>
        </p:blipFill>
        <p:spPr>
          <a:xfrm>
            <a:off x="1977080" y="2556728"/>
            <a:ext cx="7697087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49F53A-4295-4A43-8B9C-8AD8B71B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16" y="295441"/>
            <a:ext cx="10969943" cy="1143000"/>
          </a:xfrm>
        </p:spPr>
        <p:txBody>
          <a:bodyPr>
            <a:noAutofit/>
          </a:bodyPr>
          <a:lstStyle/>
          <a:p>
            <a:r>
              <a:rPr lang="es-ES" sz="2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¿Qué es la Relación Docencia –Servicio?</a:t>
            </a:r>
            <a:endParaRPr lang="es-CO" sz="28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F58F1ED-4450-41B6-8905-2D515CD3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14" y="1506259"/>
            <a:ext cx="9812746" cy="42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3DA9ECE6-0CBF-4D62-988F-3E6D9F6510A8}"/>
              </a:ext>
            </a:extLst>
          </p:cNvPr>
          <p:cNvGrpSpPr/>
          <p:nvPr/>
        </p:nvGrpSpPr>
        <p:grpSpPr>
          <a:xfrm>
            <a:off x="1194790" y="1388967"/>
            <a:ext cx="9002505" cy="5130672"/>
            <a:chOff x="477684" y="1274357"/>
            <a:chExt cx="8605930" cy="4640270"/>
          </a:xfrm>
        </p:grpSpPr>
        <p:grpSp>
          <p:nvGrpSpPr>
            <p:cNvPr id="4" name="Grupo 3">
              <a:extLst>
                <a:ext uri="{FF2B5EF4-FFF2-40B4-BE49-F238E27FC236}">
                  <a16:creationId xmlns="" xmlns:a16="http://schemas.microsoft.com/office/drawing/2014/main" id="{6A6A8154-D038-4464-82BD-565E06F23FCC}"/>
                </a:ext>
              </a:extLst>
            </p:cNvPr>
            <p:cNvGrpSpPr/>
            <p:nvPr/>
          </p:nvGrpSpPr>
          <p:grpSpPr>
            <a:xfrm>
              <a:off x="477684" y="1274357"/>
              <a:ext cx="8605930" cy="4640270"/>
              <a:chOff x="513809" y="1271909"/>
              <a:chExt cx="8605930" cy="4640270"/>
            </a:xfrm>
          </p:grpSpPr>
          <p:sp>
            <p:nvSpPr>
              <p:cNvPr id="5" name="Elipse 4">
                <a:extLst>
                  <a:ext uri="{FF2B5EF4-FFF2-40B4-BE49-F238E27FC236}">
                    <a16:creationId xmlns="" xmlns:a16="http://schemas.microsoft.com/office/drawing/2014/main" id="{84E5ECF6-8F02-4806-886B-812A693BD0BC}"/>
                  </a:ext>
                </a:extLst>
              </p:cNvPr>
              <p:cNvSpPr/>
              <p:nvPr/>
            </p:nvSpPr>
            <p:spPr>
              <a:xfrm>
                <a:off x="2353049" y="1416883"/>
                <a:ext cx="4757469" cy="434097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="" xmlns:a16="http://schemas.microsoft.com/office/drawing/2014/main" id="{A27B590F-260D-4DDC-9442-B3043E96F8F5}"/>
                  </a:ext>
                </a:extLst>
              </p:cNvPr>
              <p:cNvSpPr/>
              <p:nvPr/>
            </p:nvSpPr>
            <p:spPr>
              <a:xfrm>
                <a:off x="4009660" y="2884959"/>
                <a:ext cx="1529964" cy="136059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65F8733F-3EC7-40D5-AABC-E597392A6E0A}"/>
                  </a:ext>
                </a:extLst>
              </p:cNvPr>
              <p:cNvSpPr txBox="1"/>
              <p:nvPr/>
            </p:nvSpPr>
            <p:spPr>
              <a:xfrm>
                <a:off x="3184466" y="2038435"/>
                <a:ext cx="611236" cy="3108543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</a:t>
                </a:r>
              </a:p>
              <a:p>
                <a:pPr algn="ctr"/>
                <a:r>
                  <a:rPr lang="es-CO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="" xmlns:a16="http://schemas.microsoft.com/office/drawing/2014/main" id="{014F015D-D849-4BA5-9A2B-DB98C7F81522}"/>
                  </a:ext>
                </a:extLst>
              </p:cNvPr>
              <p:cNvCxnSpPr>
                <a:stCxn id="5" idx="0"/>
                <a:endCxn id="6" idx="0"/>
              </p:cNvCxnSpPr>
              <p:nvPr/>
            </p:nvCxnSpPr>
            <p:spPr>
              <a:xfrm>
                <a:off x="4731784" y="1416883"/>
                <a:ext cx="42858" cy="14680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="" xmlns:a16="http://schemas.microsoft.com/office/drawing/2014/main" id="{2AF1807A-9E2E-417C-A1D3-D5B501940D93}"/>
                  </a:ext>
                </a:extLst>
              </p:cNvPr>
              <p:cNvCxnSpPr>
                <a:stCxn id="6" idx="4"/>
              </p:cNvCxnSpPr>
              <p:nvPr/>
            </p:nvCxnSpPr>
            <p:spPr>
              <a:xfrm flipH="1">
                <a:off x="4746072" y="4245554"/>
                <a:ext cx="28570" cy="15123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Llamada de flecha a la izquierda 41">
                <a:extLst>
                  <a:ext uri="{FF2B5EF4-FFF2-40B4-BE49-F238E27FC236}">
                    <a16:creationId xmlns="" xmlns:a16="http://schemas.microsoft.com/office/drawing/2014/main" id="{DBC3BF9E-A2BD-4236-9985-7C668E6EB466}"/>
                  </a:ext>
                </a:extLst>
              </p:cNvPr>
              <p:cNvSpPr/>
              <p:nvPr/>
            </p:nvSpPr>
            <p:spPr>
              <a:xfrm>
                <a:off x="1753315" y="1434243"/>
                <a:ext cx="536996" cy="4310949"/>
              </a:xfrm>
              <a:prstGeom prst="leftArrowCallout">
                <a:avLst>
                  <a:gd name="adj1" fmla="val 17617"/>
                  <a:gd name="adj2" fmla="val 26022"/>
                  <a:gd name="adj3" fmla="val 49673"/>
                  <a:gd name="adj4" fmla="val 1826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" name="Llamada de flecha a la derecha 42">
                <a:extLst>
                  <a:ext uri="{FF2B5EF4-FFF2-40B4-BE49-F238E27FC236}">
                    <a16:creationId xmlns="" xmlns:a16="http://schemas.microsoft.com/office/drawing/2014/main" id="{8E1FE030-2220-4364-ABB8-EDA20AF83850}"/>
                  </a:ext>
                </a:extLst>
              </p:cNvPr>
              <p:cNvSpPr/>
              <p:nvPr/>
            </p:nvSpPr>
            <p:spPr>
              <a:xfrm>
                <a:off x="7154530" y="1434243"/>
                <a:ext cx="547778" cy="4323613"/>
              </a:xfrm>
              <a:prstGeom prst="rightArrowCallout">
                <a:avLst>
                  <a:gd name="adj1" fmla="val 17823"/>
                  <a:gd name="adj2" fmla="val 24476"/>
                  <a:gd name="adj3" fmla="val 51917"/>
                  <a:gd name="adj4" fmla="val 19095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Rectángulo redondeado 43">
                <a:extLst>
                  <a:ext uri="{FF2B5EF4-FFF2-40B4-BE49-F238E27FC236}">
                    <a16:creationId xmlns="" xmlns:a16="http://schemas.microsoft.com/office/drawing/2014/main" id="{6925CF8F-9E71-4FA8-BF98-03E9A0ACBC50}"/>
                  </a:ext>
                </a:extLst>
              </p:cNvPr>
              <p:cNvSpPr/>
              <p:nvPr/>
            </p:nvSpPr>
            <p:spPr>
              <a:xfrm>
                <a:off x="513809" y="2802418"/>
                <a:ext cx="1216321" cy="158726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Grupo de Inspección y Vigilancia</a:t>
                </a:r>
              </a:p>
            </p:txBody>
          </p:sp>
          <p:sp>
            <p:nvSpPr>
              <p:cNvPr id="13" name="Rectángulo redondeado 44">
                <a:extLst>
                  <a:ext uri="{FF2B5EF4-FFF2-40B4-BE49-F238E27FC236}">
                    <a16:creationId xmlns="" xmlns:a16="http://schemas.microsoft.com/office/drawing/2014/main" id="{8E1E4BCA-E55E-42B7-B655-AAAB0B68D33A}"/>
                  </a:ext>
                </a:extLst>
              </p:cNvPr>
              <p:cNvSpPr/>
              <p:nvPr/>
            </p:nvSpPr>
            <p:spPr>
              <a:xfrm>
                <a:off x="7724411" y="2863968"/>
                <a:ext cx="1395328" cy="158726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Otras Dependencias de la SEC</a:t>
                </a:r>
              </a:p>
            </p:txBody>
          </p:sp>
          <p:sp>
            <p:nvSpPr>
              <p:cNvPr id="14" name="Menos 46">
                <a:extLst>
                  <a:ext uri="{FF2B5EF4-FFF2-40B4-BE49-F238E27FC236}">
                    <a16:creationId xmlns="" xmlns:a16="http://schemas.microsoft.com/office/drawing/2014/main" id="{AEAAAAC4-6739-4935-BD67-3369BD8BDBC1}"/>
                  </a:ext>
                </a:extLst>
              </p:cNvPr>
              <p:cNvSpPr/>
              <p:nvPr/>
            </p:nvSpPr>
            <p:spPr>
              <a:xfrm>
                <a:off x="6661747" y="5517645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Menos 49">
                <a:extLst>
                  <a:ext uri="{FF2B5EF4-FFF2-40B4-BE49-F238E27FC236}">
                    <a16:creationId xmlns="" xmlns:a16="http://schemas.microsoft.com/office/drawing/2014/main" id="{6F2FC7BC-C638-4745-9E16-EFDCE38A215D}"/>
                  </a:ext>
                </a:extLst>
              </p:cNvPr>
              <p:cNvSpPr/>
              <p:nvPr/>
            </p:nvSpPr>
            <p:spPr>
              <a:xfrm>
                <a:off x="2106282" y="5510544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6" name="Menos 50">
                <a:extLst>
                  <a:ext uri="{FF2B5EF4-FFF2-40B4-BE49-F238E27FC236}">
                    <a16:creationId xmlns="" xmlns:a16="http://schemas.microsoft.com/office/drawing/2014/main" id="{419C5F56-8670-46C6-A80E-E5EAD721D1B9}"/>
                  </a:ext>
                </a:extLst>
              </p:cNvPr>
              <p:cNvSpPr/>
              <p:nvPr/>
            </p:nvSpPr>
            <p:spPr>
              <a:xfrm>
                <a:off x="6661746" y="1274357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Menos 51">
                <a:extLst>
                  <a:ext uri="{FF2B5EF4-FFF2-40B4-BE49-F238E27FC236}">
                    <a16:creationId xmlns="" xmlns:a16="http://schemas.microsoft.com/office/drawing/2014/main" id="{8244A524-109B-43F5-8DD4-21D8D522C016}"/>
                  </a:ext>
                </a:extLst>
              </p:cNvPr>
              <p:cNvSpPr/>
              <p:nvPr/>
            </p:nvSpPr>
            <p:spPr>
              <a:xfrm>
                <a:off x="2097654" y="1271909"/>
                <a:ext cx="690113" cy="394534"/>
              </a:xfrm>
              <a:prstGeom prst="mathMinu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Rectángulo redondeado 53">
                <a:extLst>
                  <a:ext uri="{FF2B5EF4-FFF2-40B4-BE49-F238E27FC236}">
                    <a16:creationId xmlns="" xmlns:a16="http://schemas.microsoft.com/office/drawing/2014/main" id="{3CB0C51C-6086-40EB-BA98-EEB54802DD8A}"/>
                  </a:ext>
                </a:extLst>
              </p:cNvPr>
              <p:cNvSpPr/>
              <p:nvPr/>
            </p:nvSpPr>
            <p:spPr>
              <a:xfrm>
                <a:off x="5602362" y="3288019"/>
                <a:ext cx="1411651" cy="6203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solidFill>
                      <a:schemeClr val="tx1"/>
                    </a:solidFill>
                  </a:rPr>
                  <a:t>Asesoría (Asistencia Técnica)</a:t>
                </a:r>
              </a:p>
            </p:txBody>
          </p:sp>
          <p:sp>
            <p:nvSpPr>
              <p:cNvPr id="19" name="Rectángulo redondeado 61">
                <a:extLst>
                  <a:ext uri="{FF2B5EF4-FFF2-40B4-BE49-F238E27FC236}">
                    <a16:creationId xmlns="" xmlns:a16="http://schemas.microsoft.com/office/drawing/2014/main" id="{6B8E10E1-D9B0-4A70-95EF-6796284A01F8}"/>
                  </a:ext>
                </a:extLst>
              </p:cNvPr>
              <p:cNvSpPr/>
              <p:nvPr/>
            </p:nvSpPr>
            <p:spPr>
              <a:xfrm>
                <a:off x="4965486" y="4511691"/>
                <a:ext cx="1296920" cy="5139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Seguimiento</a:t>
                </a:r>
              </a:p>
            </p:txBody>
          </p:sp>
          <p:sp>
            <p:nvSpPr>
              <p:cNvPr id="20" name="Rectángulo redondeado 62">
                <a:extLst>
                  <a:ext uri="{FF2B5EF4-FFF2-40B4-BE49-F238E27FC236}">
                    <a16:creationId xmlns="" xmlns:a16="http://schemas.microsoft.com/office/drawing/2014/main" id="{8D1C97A7-E319-4C5C-A969-86700C270AE5}"/>
                  </a:ext>
                </a:extLst>
              </p:cNvPr>
              <p:cNvSpPr/>
              <p:nvPr/>
            </p:nvSpPr>
            <p:spPr>
              <a:xfrm>
                <a:off x="4965486" y="2130669"/>
                <a:ext cx="1296920" cy="48395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b="1" dirty="0">
                    <a:solidFill>
                      <a:schemeClr val="tx1"/>
                    </a:solidFill>
                  </a:rPr>
                  <a:t>Supervisión</a:t>
                </a:r>
              </a:p>
            </p:txBody>
          </p:sp>
        </p:grpSp>
        <p:sp>
          <p:nvSpPr>
            <p:cNvPr id="22" name="Subtítulo 2">
              <a:extLst>
                <a:ext uri="{FF2B5EF4-FFF2-40B4-BE49-F238E27FC236}">
                  <a16:creationId xmlns="" xmlns:a16="http://schemas.microsoft.com/office/drawing/2014/main" id="{2D86431A-76CB-49CC-8330-8BD414C19B6A}"/>
                </a:ext>
              </a:extLst>
            </p:cNvPr>
            <p:cNvSpPr txBox="1">
              <a:spLocks/>
            </p:cNvSpPr>
            <p:nvPr/>
          </p:nvSpPr>
          <p:spPr>
            <a:xfrm>
              <a:off x="3702240" y="3401703"/>
              <a:ext cx="2000636" cy="57176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2300" dirty="0">
                  <a:latin typeface="Flama-Medium"/>
                  <a:cs typeface="Flama-Medium"/>
                </a:rPr>
                <a:t>Evaluación</a:t>
              </a:r>
            </a:p>
          </p:txBody>
        </p:sp>
      </p:grpSp>
      <p:sp>
        <p:nvSpPr>
          <p:cNvPr id="2" name="Subtítulo 2">
            <a:extLst>
              <a:ext uri="{FF2B5EF4-FFF2-40B4-BE49-F238E27FC236}">
                <a16:creationId xmlns="" xmlns:a16="http://schemas.microsoft.com/office/drawing/2014/main" id="{A93DD763-AB78-480D-9B7A-F914217E4720}"/>
              </a:ext>
            </a:extLst>
          </p:cNvPr>
          <p:cNvSpPr txBox="1">
            <a:spLocks/>
          </p:cNvSpPr>
          <p:nvPr/>
        </p:nvSpPr>
        <p:spPr>
          <a:xfrm>
            <a:off x="468351" y="12510"/>
            <a:ext cx="11430000" cy="1313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OPERACIONES DE INSPECCIÓN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Y VIGILANCIA</a:t>
            </a:r>
          </a:p>
        </p:txBody>
      </p:sp>
    </p:spTree>
    <p:extLst>
      <p:ext uri="{BB962C8B-B14F-4D97-AF65-F5344CB8AC3E}">
        <p14:creationId xmlns:p14="http://schemas.microsoft.com/office/powerpoint/2010/main" val="1777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2B2BDE7-4577-44D7-93A3-167EBA76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37" y="685920"/>
            <a:ext cx="3729539" cy="50181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9BDBF93-B729-4011-ABEC-3010AF13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23" y="1827155"/>
            <a:ext cx="4700812" cy="275390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832DFA1-C9EB-4997-A545-0EBCB133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99" y="685920"/>
            <a:ext cx="5559305" cy="4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3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23827" y="1380205"/>
            <a:ext cx="267540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Estructura de los Programas de Educación para el Trabajo y Desarrollo Humano ETDH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9256" y="1951145"/>
            <a:ext cx="934571" cy="47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Justificación del Programa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01683" y="1874945"/>
            <a:ext cx="1205622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Orientado a una de las ocupaciones de la CNO nivel C o D</a:t>
            </a:r>
          </a:p>
        </p:txBody>
      </p:sp>
      <p:cxnSp>
        <p:nvCxnSpPr>
          <p:cNvPr id="10" name="Conector recto 9"/>
          <p:cNvCxnSpPr>
            <a:stCxn id="4" idx="2"/>
          </p:cNvCxnSpPr>
          <p:nvPr/>
        </p:nvCxnSpPr>
        <p:spPr>
          <a:xfrm flipH="1">
            <a:off x="2761529" y="1795702"/>
            <a:ext cx="459554" cy="1554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6" idx="3"/>
          </p:cNvCxnSpPr>
          <p:nvPr/>
        </p:nvCxnSpPr>
        <p:spPr>
          <a:xfrm>
            <a:off x="1423826" y="2189270"/>
            <a:ext cx="366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8" idx="1"/>
          </p:cNvCxnSpPr>
          <p:nvPr/>
        </p:nvCxnSpPr>
        <p:spPr>
          <a:xfrm flipH="1">
            <a:off x="3733078" y="2189270"/>
            <a:ext cx="2686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408852" y="4027595"/>
            <a:ext cx="1667260" cy="670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/>
              <a:t>1. </a:t>
            </a:r>
            <a:r>
              <a:rPr lang="es-CO" sz="1050" dirty="0"/>
              <a:t>Unidad de aprendizaje (Elementos de la Norma Sectorial de Competencia Laboral NSCL</a:t>
            </a:r>
            <a:r>
              <a:rPr lang="es-CO" sz="1050" b="1" i="1" u="sng" dirty="0"/>
              <a:t> </a:t>
            </a:r>
            <a:r>
              <a:rPr lang="es-CO" sz="1050" dirty="0"/>
              <a:t>- antigua)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237933" y="4027595"/>
            <a:ext cx="1047190" cy="651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/>
              <a:t>2. </a:t>
            </a:r>
            <a:r>
              <a:rPr lang="es-CO" sz="1050" dirty="0"/>
              <a:t>Unidad de aprendizaje (Actividades Clave – nueva)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474789" y="4035703"/>
            <a:ext cx="1370830" cy="670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/>
              <a:t>3. </a:t>
            </a:r>
            <a:r>
              <a:rPr lang="es-CO" sz="1050" dirty="0"/>
              <a:t>Resultados de aprendizaje (Criterio de Desempeño de Cada Norma NSCL)</a:t>
            </a:r>
          </a:p>
        </p:txBody>
      </p:sp>
      <p:cxnSp>
        <p:nvCxnSpPr>
          <p:cNvPr id="30" name="Conector recto 29"/>
          <p:cNvCxnSpPr>
            <a:cxnSpLocks/>
          </p:cNvCxnSpPr>
          <p:nvPr/>
        </p:nvCxnSpPr>
        <p:spPr>
          <a:xfrm flipH="1">
            <a:off x="2761019" y="2427395"/>
            <a:ext cx="509" cy="1202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8777477" y="2295895"/>
            <a:ext cx="52" cy="1521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7540756" y="4354991"/>
            <a:ext cx="1140523" cy="351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Perfil de Egreso u Ocupacional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8431343" y="3958570"/>
            <a:ext cx="681215" cy="307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Entorno Laboral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9146273" y="4381780"/>
            <a:ext cx="873743" cy="310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Numero de Horas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10323106" y="4334571"/>
            <a:ext cx="887933" cy="272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Metodología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10208577" y="3913617"/>
            <a:ext cx="843557" cy="264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Practicas</a:t>
            </a:r>
          </a:p>
        </p:txBody>
      </p:sp>
      <p:cxnSp>
        <p:nvCxnSpPr>
          <p:cNvPr id="65" name="Conector recto 64"/>
          <p:cNvCxnSpPr>
            <a:stCxn id="55" idx="0"/>
          </p:cNvCxnSpPr>
          <p:nvPr/>
        </p:nvCxnSpPr>
        <p:spPr>
          <a:xfrm flipV="1">
            <a:off x="8111018" y="3265407"/>
            <a:ext cx="666648" cy="10895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57" idx="0"/>
          </p:cNvCxnSpPr>
          <p:nvPr/>
        </p:nvCxnSpPr>
        <p:spPr>
          <a:xfrm flipV="1">
            <a:off x="8771951" y="3265407"/>
            <a:ext cx="5715" cy="6931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ector recto 74"/>
          <p:cNvCxnSpPr>
            <a:stCxn id="58" idx="0"/>
          </p:cNvCxnSpPr>
          <p:nvPr/>
        </p:nvCxnSpPr>
        <p:spPr>
          <a:xfrm flipH="1" flipV="1">
            <a:off x="8777667" y="3265407"/>
            <a:ext cx="805478" cy="11163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/>
          <p:cNvCxnSpPr>
            <a:stCxn id="59" idx="1"/>
          </p:cNvCxnSpPr>
          <p:nvPr/>
        </p:nvCxnSpPr>
        <p:spPr>
          <a:xfrm flipH="1" flipV="1">
            <a:off x="8777667" y="3265408"/>
            <a:ext cx="1545438" cy="12055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/>
          <p:cNvCxnSpPr>
            <a:stCxn id="60" idx="1"/>
          </p:cNvCxnSpPr>
          <p:nvPr/>
        </p:nvCxnSpPr>
        <p:spPr>
          <a:xfrm flipH="1" flipV="1">
            <a:off x="8777666" y="3265407"/>
            <a:ext cx="1430910" cy="7803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ector recto 95"/>
          <p:cNvCxnSpPr>
            <a:stCxn id="67" idx="3"/>
            <a:endCxn id="69" idx="1"/>
          </p:cNvCxnSpPr>
          <p:nvPr/>
        </p:nvCxnSpPr>
        <p:spPr>
          <a:xfrm>
            <a:off x="9216653" y="2678952"/>
            <a:ext cx="520556" cy="1392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ector recto 100"/>
          <p:cNvCxnSpPr>
            <a:cxnSpLocks/>
          </p:cNvCxnSpPr>
          <p:nvPr/>
        </p:nvCxnSpPr>
        <p:spPr>
          <a:xfrm flipH="1">
            <a:off x="2759142" y="2890730"/>
            <a:ext cx="1877" cy="1438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ector recto 108"/>
          <p:cNvCxnSpPr>
            <a:stCxn id="6" idx="2"/>
          </p:cNvCxnSpPr>
          <p:nvPr/>
        </p:nvCxnSpPr>
        <p:spPr>
          <a:xfrm flipH="1">
            <a:off x="956541" y="2427395"/>
            <a:ext cx="1" cy="1742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Conector recto 113"/>
          <p:cNvCxnSpPr>
            <a:stCxn id="8" idx="2"/>
          </p:cNvCxnSpPr>
          <p:nvPr/>
        </p:nvCxnSpPr>
        <p:spPr>
          <a:xfrm>
            <a:off x="4604494" y="2503596"/>
            <a:ext cx="0" cy="1477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8777477" y="2784125"/>
            <a:ext cx="189" cy="141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248937" y="2833616"/>
            <a:ext cx="910956" cy="2621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7248937" y="3095048"/>
            <a:ext cx="910956" cy="7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ector recto 91"/>
          <p:cNvCxnSpPr>
            <a:stCxn id="100" idx="3"/>
          </p:cNvCxnSpPr>
          <p:nvPr/>
        </p:nvCxnSpPr>
        <p:spPr>
          <a:xfrm flipV="1">
            <a:off x="7142450" y="3265408"/>
            <a:ext cx="1635216" cy="71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Conector recto 92"/>
          <p:cNvCxnSpPr>
            <a:stCxn id="98" idx="3"/>
          </p:cNvCxnSpPr>
          <p:nvPr/>
        </p:nvCxnSpPr>
        <p:spPr>
          <a:xfrm flipV="1">
            <a:off x="7446984" y="3265408"/>
            <a:ext cx="1330682" cy="11569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ángulo 97"/>
          <p:cNvSpPr/>
          <p:nvPr/>
        </p:nvSpPr>
        <p:spPr>
          <a:xfrm>
            <a:off x="6498949" y="4237227"/>
            <a:ext cx="948035" cy="370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Ambientes de aprendizaje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6290395" y="3835876"/>
            <a:ext cx="852055" cy="284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Perfil docente</a:t>
            </a:r>
          </a:p>
        </p:txBody>
      </p:sp>
      <p:cxnSp>
        <p:nvCxnSpPr>
          <p:cNvPr id="102" name="Conector recto 101"/>
          <p:cNvCxnSpPr>
            <a:stCxn id="103" idx="3"/>
          </p:cNvCxnSpPr>
          <p:nvPr/>
        </p:nvCxnSpPr>
        <p:spPr>
          <a:xfrm flipH="1" flipV="1">
            <a:off x="8777666" y="3265408"/>
            <a:ext cx="2349546" cy="2974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ángulo 102"/>
          <p:cNvSpPr/>
          <p:nvPr/>
        </p:nvSpPr>
        <p:spPr>
          <a:xfrm>
            <a:off x="10187720" y="3384717"/>
            <a:ext cx="939492" cy="356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Horas practica y teoría</a:t>
            </a:r>
          </a:p>
        </p:txBody>
      </p:sp>
      <p:cxnSp>
        <p:nvCxnSpPr>
          <p:cNvPr id="82" name="Conector recto 81"/>
          <p:cNvCxnSpPr/>
          <p:nvPr/>
        </p:nvCxnSpPr>
        <p:spPr>
          <a:xfrm flipV="1">
            <a:off x="7239084" y="3095760"/>
            <a:ext cx="920809" cy="25260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2080694" y="3026308"/>
            <a:ext cx="1356896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/>
              <a:t>Código de la </a:t>
            </a:r>
          </a:p>
          <a:p>
            <a:pPr algn="ctr"/>
            <a:r>
              <a:rPr lang="es-CO" sz="1050" dirty="0"/>
              <a:t>Competencia (NSCL)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6067467" y="2711154"/>
            <a:ext cx="116725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Conocimiento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6302798" y="3303979"/>
            <a:ext cx="939396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Producto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062541" y="3007926"/>
            <a:ext cx="116725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Desempeño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8277257" y="2471203"/>
            <a:ext cx="939396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dirty="0"/>
              <a:t>Criterios de Evaluación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9737209" y="2404340"/>
            <a:ext cx="1473830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dirty="0"/>
              <a:t>Competencias Especificas, Básicas y Transversales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8169310" y="2944988"/>
            <a:ext cx="134747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b="1" dirty="0"/>
              <a:t>Evidencias</a:t>
            </a:r>
          </a:p>
          <a:p>
            <a:pPr algn="ctr"/>
            <a:r>
              <a:rPr lang="es-CO" sz="1050" b="1" dirty="0"/>
              <a:t>(tablas de Saberes)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489255" y="2588313"/>
            <a:ext cx="939396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dirty="0"/>
              <a:t>PEI y Estudios de Pertinencia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2283920" y="2535790"/>
            <a:ext cx="939396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dirty="0">
                <a:solidFill>
                  <a:schemeClr val="tx1"/>
                </a:solidFill>
              </a:rPr>
              <a:t>Perfil de Ingreso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3896521" y="2650317"/>
            <a:ext cx="135763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50" dirty="0"/>
              <a:t>Solo aplica para Programas Técnicos Laborales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1692432" y="1961436"/>
            <a:ext cx="2040647" cy="47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schemeClr val="tx1"/>
                </a:solidFill>
              </a:rPr>
              <a:t>Denominación del Programa (Técnico Laboral – Conocimientos Académicos)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8047436" y="1660956"/>
            <a:ext cx="1502950" cy="628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schemeClr val="tx1"/>
                </a:solidFill>
              </a:rPr>
              <a:t>Conocimientos y comprensiones </a:t>
            </a:r>
          </a:p>
          <a:p>
            <a:pPr algn="ctr"/>
            <a:r>
              <a:rPr lang="es-CO" sz="1050" dirty="0">
                <a:solidFill>
                  <a:schemeClr val="tx1"/>
                </a:solidFill>
              </a:rPr>
              <a:t>(tabla de Saberes)</a:t>
            </a:r>
          </a:p>
        </p:txBody>
      </p:sp>
      <p:cxnSp>
        <p:nvCxnSpPr>
          <p:cNvPr id="97" name="Conector recto 96"/>
          <p:cNvCxnSpPr>
            <a:stCxn id="61" idx="2"/>
            <a:endCxn id="21" idx="0"/>
          </p:cNvCxnSpPr>
          <p:nvPr/>
        </p:nvCxnSpPr>
        <p:spPr>
          <a:xfrm>
            <a:off x="2759142" y="3654958"/>
            <a:ext cx="2386" cy="3726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ector recto 103"/>
          <p:cNvCxnSpPr>
            <a:stCxn id="20" idx="3"/>
          </p:cNvCxnSpPr>
          <p:nvPr/>
        </p:nvCxnSpPr>
        <p:spPr>
          <a:xfrm>
            <a:off x="2076112" y="4362941"/>
            <a:ext cx="153911" cy="81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ector recto 104"/>
          <p:cNvCxnSpPr>
            <a:endCxn id="22" idx="1"/>
          </p:cNvCxnSpPr>
          <p:nvPr/>
        </p:nvCxnSpPr>
        <p:spPr>
          <a:xfrm>
            <a:off x="3290800" y="4371049"/>
            <a:ext cx="18398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47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1" y="1167063"/>
            <a:ext cx="7034736" cy="454021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Identificación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Principios  y fines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Justificación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Programas a ofrecer- estudiantes que proyecta atender a 5 años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Objetivos de los cursos del programa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Perfil de Ingreso  y egreso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Competencia al finalizar e curso</a:t>
            </a:r>
          </a:p>
          <a:p>
            <a:pPr algn="just">
              <a:spcBef>
                <a:spcPts val="0"/>
              </a:spcBef>
            </a:pPr>
            <a:r>
              <a:rPr lang="es-ES" sz="3200" dirty="0" smtClean="0">
                <a:latin typeface="Arial Narrow" panose="020B0606020202030204" pitchFamily="34" charset="0"/>
              </a:rPr>
              <a:t>Horas teoría,  practica taller y practica manejo.</a:t>
            </a:r>
          </a:p>
          <a:p>
            <a:pPr algn="just">
              <a:spcBef>
                <a:spcPts val="0"/>
              </a:spcBef>
            </a:pPr>
            <a:endParaRPr lang="es-ES" sz="3200" dirty="0" smtClean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 smtClean="0">
              <a:latin typeface="Arial Narrow" panose="020B0606020202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1" y="-2607"/>
            <a:ext cx="9801085" cy="1009605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7</a:t>
            </a:r>
            <a:r>
              <a:rPr lang="es-CO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PEI COMPONENTE PEDAGÓGICO - CEA 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4" name="Imagen 3" descr="Formación para el trabajo y desarrollo huma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27" y="1684422"/>
            <a:ext cx="3489158" cy="2526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1" y="1335505"/>
            <a:ext cx="7034736" cy="437177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es-ES" sz="2800" dirty="0" smtClean="0">
                <a:latin typeface="Arial Narrow" panose="020B0606020202030204" pitchFamily="34" charset="0"/>
              </a:rPr>
              <a:t>Perfil ocupacional</a:t>
            </a:r>
          </a:p>
          <a:p>
            <a:pPr algn="just">
              <a:spcBef>
                <a:spcPts val="0"/>
              </a:spcBef>
            </a:pPr>
            <a:r>
              <a:rPr lang="es-ES" sz="2800" dirty="0" smtClean="0">
                <a:latin typeface="Arial Narrow" panose="020B0606020202030204" pitchFamily="34" charset="0"/>
              </a:rPr>
              <a:t>Plan de estudios</a:t>
            </a:r>
          </a:p>
          <a:p>
            <a:pPr algn="just">
              <a:spcBef>
                <a:spcPts val="0"/>
              </a:spcBef>
            </a:pPr>
            <a:r>
              <a:rPr lang="es-CO" sz="2800" dirty="0">
                <a:latin typeface="Arial Narrow" panose="020B0606020202030204" pitchFamily="34" charset="0"/>
              </a:rPr>
              <a:t>Categorías A1, A2, B1, C1, B2, C2</a:t>
            </a:r>
            <a:endParaRPr lang="es-ES" sz="2800" dirty="0" smtClean="0">
              <a:latin typeface="Arial Narrow" panose="020B0606020202030204" pitchFamily="34" charset="0"/>
            </a:endParaRPr>
          </a:p>
          <a:p>
            <a:pPr fontAlgn="base"/>
            <a:r>
              <a:rPr lang="es-CO" sz="2800" dirty="0">
                <a:latin typeface="Arial Narrow" panose="020B0606020202030204" pitchFamily="34" charset="0"/>
              </a:rPr>
              <a:t>Contenidos mínimos - criterios de logro - evidencias de aprendizaje – metodología de aprendizaje. Logro de aprendizaje </a:t>
            </a:r>
            <a:r>
              <a:rPr lang="en-US" sz="2800" dirty="0">
                <a:latin typeface="Arial Narrow" panose="020B0606020202030204" pitchFamily="34" charset="0"/>
              </a:rPr>
              <a:t>​</a:t>
            </a:r>
          </a:p>
          <a:p>
            <a:pPr fontAlgn="base"/>
            <a:r>
              <a:rPr lang="es-CO" sz="2800" dirty="0">
                <a:latin typeface="Arial Narrow" panose="020B0606020202030204" pitchFamily="34" charset="0"/>
              </a:rPr>
              <a:t>Autoevaluación institucional </a:t>
            </a:r>
            <a:endParaRPr lang="es-CO" sz="2800" dirty="0" smtClean="0">
              <a:latin typeface="Arial Narrow" panose="020B0606020202030204" pitchFamily="34" charset="0"/>
            </a:endParaRPr>
          </a:p>
          <a:p>
            <a:pPr fontAlgn="base"/>
            <a:r>
              <a:rPr lang="es-CO" sz="2800" dirty="0" smtClean="0">
                <a:latin typeface="Arial Narrow" panose="020B0606020202030204" pitchFamily="34" charset="0"/>
              </a:rPr>
              <a:t>Enfoque </a:t>
            </a:r>
            <a:r>
              <a:rPr lang="es-CO" sz="2800" dirty="0">
                <a:latin typeface="Arial Narrow" panose="020B0606020202030204" pitchFamily="34" charset="0"/>
              </a:rPr>
              <a:t>pedagógico </a:t>
            </a:r>
            <a:r>
              <a:rPr lang="en-US" sz="2800" dirty="0">
                <a:latin typeface="Arial Narrow" panose="020B0606020202030204" pitchFamily="34" charset="0"/>
              </a:rPr>
              <a:t>​</a:t>
            </a:r>
          </a:p>
          <a:p>
            <a:pPr fontAlgn="base"/>
            <a:r>
              <a:rPr lang="es-CO" sz="2800" dirty="0">
                <a:latin typeface="Arial Narrow" panose="020B0606020202030204" pitchFamily="34" charset="0"/>
              </a:rPr>
              <a:t>Reglamento estudiantil y de formadores – manual de convivencia </a:t>
            </a:r>
            <a:endParaRPr lang="en-US" sz="28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endParaRPr lang="es-ES" sz="3200" dirty="0" smtClean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 smtClean="0">
              <a:latin typeface="Arial Narrow" panose="020B060602020203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1" y="-2607"/>
            <a:ext cx="9801085" cy="1009605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PEI COMPONENTE PEDAGÓGICO - CEA 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entrautos - Escuela de conducción - Licencias de conducción B1 para servicio público y t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1" y="1491916"/>
            <a:ext cx="2983831" cy="25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1" y="1554375"/>
            <a:ext cx="7034736" cy="41529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Nivel I:  Aprobación para la formación de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              conductores en  A1, A2, B1, C1.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Nivel II: Aprobados  categorías B2 y/o C2.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Nivel III: Aprobados  Categorías  B3 y  C3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Art. 13.- Decreto 1500/ 2009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1" y="-2607"/>
            <a:ext cx="9801085" cy="1009605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8. CLASIFICACIÓN  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LOS CEA 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AutoStop – Centro de enseñanza automovilista Auto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5" y="1386348"/>
            <a:ext cx="4100051" cy="31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1" y="1554375"/>
            <a:ext cx="7034736" cy="4152900"/>
          </a:xfrm>
        </p:spPr>
        <p:txBody>
          <a:bodyPr>
            <a:normAutofit/>
          </a:bodyPr>
          <a:lstStyle/>
          <a:p>
            <a:pPr marL="625475" indent="-625475" algn="just">
              <a:spcBef>
                <a:spcPts val="0"/>
              </a:spcBef>
              <a:buFont typeface="+mj-lt"/>
              <a:buAutoNum type="arabicPeriod"/>
            </a:pPr>
            <a:r>
              <a:rPr lang="es-ES" sz="3200" dirty="0">
                <a:latin typeface="Arial Narrow" panose="020B0606020202030204" pitchFamily="34" charset="0"/>
              </a:rPr>
              <a:t>Licencia de funcionamiento y del registro.</a:t>
            </a:r>
          </a:p>
          <a:p>
            <a:pPr marL="625475" indent="-625475" algn="just">
              <a:spcBef>
                <a:spcPts val="0"/>
              </a:spcBef>
              <a:buFont typeface="+mj-lt"/>
              <a:buAutoNum type="arabicPeriod"/>
            </a:pPr>
            <a:endParaRPr lang="es-ES" sz="3200" dirty="0">
              <a:latin typeface="Arial Narrow" panose="020B0606020202030204" pitchFamily="34" charset="0"/>
            </a:endParaRPr>
          </a:p>
          <a:p>
            <a:pPr marL="625475" indent="-625475" algn="just">
              <a:spcBef>
                <a:spcPts val="0"/>
              </a:spcBef>
              <a:buFont typeface="+mj-lt"/>
              <a:buAutoNum type="arabicPeriod"/>
            </a:pPr>
            <a:r>
              <a:rPr lang="es-ES" sz="3200" dirty="0">
                <a:latin typeface="Arial Narrow" panose="020B0606020202030204" pitchFamily="34" charset="0"/>
              </a:rPr>
              <a:t>Póliza de  responsabilidad civil y extracontractual.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3.  Contar con la  Infraestructura, dotación, personal, equipos  instalaciones mínimas establecidos Ministerio Transporte.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1" y="-2607"/>
            <a:ext cx="9801085" cy="1009605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REQUISITOS PARA HABILITACIÓN  DE LOS CEA 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8194" name="Picture 2" descr="Clases de Conducción CEA AutoClase">
            <a:extLst>
              <a:ext uri="{FF2B5EF4-FFF2-40B4-BE49-F238E27FC236}">
                <a16:creationId xmlns="" xmlns:a16="http://schemas.microsoft.com/office/drawing/2014/main" id="{3B656D71-F329-41A4-81AB-1D8A244B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32" y="1519648"/>
            <a:ext cx="42005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DB1B4-76CD-4064-80F7-766BCBB6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57" y="1504708"/>
            <a:ext cx="6166632" cy="40511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4. Relación de los Instructores por categoría.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5. Contar con los vehículos  para cada  tipología  aprobada.</a:t>
            </a:r>
          </a:p>
          <a:p>
            <a:pPr marL="625475" indent="-625475" algn="just">
              <a:spcBef>
                <a:spcPts val="0"/>
              </a:spcBef>
              <a:buFont typeface="+mj-lt"/>
              <a:buAutoNum type="arabicPeriod"/>
            </a:pPr>
            <a:endParaRPr lang="es-ES" sz="3200" dirty="0">
              <a:latin typeface="Arial Narrow" panose="020B0606020202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3200" dirty="0">
                <a:latin typeface="Arial Narrow" panose="020B0606020202030204" pitchFamily="34" charset="0"/>
              </a:rPr>
              <a:t>6. Certificado de conformidad del  cumplimiento del Decreto 1500  y resolución 3245 del 2009.</a:t>
            </a:r>
            <a:endParaRPr lang="es-ES" sz="320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FDFD8162-12B2-4F34-97C0-7C4B9DE9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1" y="-2607"/>
            <a:ext cx="9801085" cy="1009605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CO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REQUISITOS PARA HABILITACIÓN  DE LOS CEA </a:t>
            </a:r>
            <a:endParaRPr lang="es-CO" sz="3600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Escuela Andina de Automovilismo">
            <a:extLst>
              <a:ext uri="{FF2B5EF4-FFF2-40B4-BE49-F238E27FC236}">
                <a16:creationId xmlns="" xmlns:a16="http://schemas.microsoft.com/office/drawing/2014/main" id="{AEC22A04-3DD4-4D6B-BFD4-01190502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0" y="1909826"/>
            <a:ext cx="4822674" cy="30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800A6D-E1B7-452D-8AC5-F95DF45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-293723"/>
            <a:ext cx="10843619" cy="8471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es-CO" sz="32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28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32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CO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32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CO" sz="32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INFORMACIÓN - SIET </a:t>
            </a:r>
            <a:endParaRPr lang="es-CO" sz="3200" dirty="0"/>
          </a:p>
        </p:txBody>
      </p:sp>
      <p:sp>
        <p:nvSpPr>
          <p:cNvPr id="25" name="Rectángulo 24"/>
          <p:cNvSpPr/>
          <p:nvPr/>
        </p:nvSpPr>
        <p:spPr>
          <a:xfrm>
            <a:off x="5968631" y="1202620"/>
            <a:ext cx="2585821" cy="10247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MODULO DE LAS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IETDH</a:t>
            </a:r>
            <a:endParaRPr lang="es-ES" sz="20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302758" y="2232244"/>
            <a:ext cx="2400210" cy="3437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Crear las Instituciones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Sedes y Programas de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Formación.</a:t>
            </a: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Actualizar información, renovación y modificaciones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Seguimiento y control  del registro IETDH</a:t>
            </a: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962937" y="2227406"/>
            <a:ext cx="2591515" cy="3354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Registrar la respectiva información de matriculas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Reportar y  actualizar los costos de los programas</a:t>
            </a:r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Reportar los estudiantes certificados y estados de los matriculados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3316406" y="1246302"/>
            <a:ext cx="2386562" cy="981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MODULO DE LAS SECRETARIAS DE EDUCACIÓN</a:t>
            </a:r>
            <a:endParaRPr lang="es-ES" sz="20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8492" y="1246302"/>
            <a:ext cx="2223071" cy="10247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MODULO </a:t>
            </a:r>
            <a:r>
              <a:rPr lang="es-E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ADMINIS</a:t>
            </a:r>
            <a:r>
              <a:rPr lang="es-E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TRACIÓN	 DEL MEN</a:t>
            </a:r>
            <a:endParaRPr lang="es-ES" sz="20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78491" y="2266831"/>
            <a:ext cx="2223071" cy="3368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Seguimiento </a:t>
            </a:r>
            <a:r>
              <a:rPr lang="es-ES" sz="18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al registro de  la información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Revisión y verificación </a:t>
            </a:r>
            <a:endParaRPr lang="es-E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Prestar Asistencia Técnica a las  </a:t>
            </a:r>
            <a:r>
              <a:rPr lang="es-ES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Secretarias,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s-ES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ETDH</a:t>
            </a: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Actualiza sistema c</a:t>
            </a:r>
            <a:r>
              <a:rPr lang="es-ES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ertificados  </a:t>
            </a:r>
            <a:r>
              <a:rPr lang="es-E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 </a:t>
            </a:r>
            <a:r>
              <a:rPr lang="es-ES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calida</a:t>
            </a:r>
            <a:r>
              <a:rPr lang="es-ES" sz="20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  </a:t>
            </a:r>
            <a:endParaRPr lang="es-ES" sz="2000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06298" y="1202621"/>
            <a:ext cx="2223071" cy="10290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MODULO </a:t>
            </a:r>
            <a:r>
              <a:rPr lang="es-ES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PARA LA </a:t>
            </a:r>
            <a:r>
              <a:rPr lang="es-E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CIUDADANIA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06297" y="2213758"/>
            <a:ext cx="2223071" cy="3368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Consulta 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 Instituciones activas.</a:t>
            </a:r>
            <a:endParaRPr lang="es-ES" sz="2000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Consulta de programas de formación (primera vez,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renovado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lvl="0" indent="-3429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IETDH y Programas certificados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A1258F-2B82-40D2-9502-D4A47F8E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670" y="2439104"/>
            <a:ext cx="9159591" cy="1143000"/>
          </a:xfrm>
        </p:spPr>
        <p:txBody>
          <a:bodyPr/>
          <a:lstStyle/>
          <a:p>
            <a:r>
              <a:rPr lang="es-CO" b="1" dirty="0">
                <a:solidFill>
                  <a:srgbClr val="00B050"/>
                </a:solidFill>
              </a:rPr>
              <a:t>Muchas gracias !!!</a:t>
            </a:r>
          </a:p>
        </p:txBody>
      </p:sp>
    </p:spTree>
    <p:extLst>
      <p:ext uri="{BB962C8B-B14F-4D97-AF65-F5344CB8AC3E}">
        <p14:creationId xmlns:p14="http://schemas.microsoft.com/office/powerpoint/2010/main" val="7413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360" y="81024"/>
            <a:ext cx="11043047" cy="1429525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2</a:t>
            </a:r>
            <a:r>
              <a:rPr lang="es-CO" b="1" dirty="0" smtClean="0">
                <a:solidFill>
                  <a:srgbClr val="FF0000"/>
                </a:solidFill>
              </a:rPr>
              <a:t>. </a:t>
            </a:r>
            <a:r>
              <a:rPr lang="es-CO" sz="4900" b="1" dirty="0">
                <a:solidFill>
                  <a:srgbClr val="FF0000"/>
                </a:solidFill>
              </a:rPr>
              <a:t>REGLAMENTO TERRITORAL DE  INSPECCIÓN  Y VIGILANCIA </a:t>
            </a:r>
          </a:p>
        </p:txBody>
      </p:sp>
      <p:pic>
        <p:nvPicPr>
          <p:cNvPr id="4" name="Picture 2" descr="El Reglamento Interno de Trabajo, en la Empresa ¿Es Obligatorio o No? –  Lawyer Job">
            <a:extLst>
              <a:ext uri="{FF2B5EF4-FFF2-40B4-BE49-F238E27FC236}">
                <a16:creationId xmlns="" xmlns:a16="http://schemas.microsoft.com/office/drawing/2014/main" id="{14373461-5D35-41D5-A649-7430245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10" y="1966198"/>
            <a:ext cx="4168287" cy="35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178" y="1997811"/>
            <a:ext cx="6687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dirty="0">
                <a:latin typeface="Arial Narrow" panose="020B0606020202030204" pitchFamily="34" charset="0"/>
              </a:rPr>
              <a:t>Resolución   N° 2166 de 2020 </a:t>
            </a:r>
            <a:r>
              <a:rPr lang="es-CO" sz="3200" i="1" dirty="0">
                <a:latin typeface="Arial Narrow" panose="020B0606020202030204" pitchFamily="34" charset="0"/>
              </a:rPr>
              <a:t>“Por la cual se establece el reglamento territorial para el ejercicio de la función de inspección, vigilancia y control a la prestación del servicio educativo en los municipios no certificados del Departamento de Casanare”</a:t>
            </a:r>
            <a:r>
              <a:rPr lang="es-CO" sz="32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805" y="546159"/>
            <a:ext cx="10969943" cy="592751"/>
          </a:xfrm>
        </p:spPr>
        <p:txBody>
          <a:bodyPr>
            <a:noAutofit/>
          </a:bodyPr>
          <a:lstStyle/>
          <a:p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ESTRUCTURA DEL REGLAMENTO</a:t>
            </a:r>
            <a:endParaRPr lang="es-CO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5560" y="1547729"/>
            <a:ext cx="8374130" cy="403126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I: </a:t>
            </a:r>
            <a:r>
              <a:rPr lang="es-CO" sz="5100" dirty="0">
                <a:latin typeface="Arial Narrow" panose="020B0606020202030204" pitchFamily="34" charset="0"/>
              </a:rPr>
              <a:t>Organización de la inspección y vigilancia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II: </a:t>
            </a:r>
            <a:r>
              <a:rPr lang="es-CO" sz="5100" dirty="0">
                <a:latin typeface="Arial Narrow" panose="020B0606020202030204" pitchFamily="34" charset="0"/>
              </a:rPr>
              <a:t>Establecimientos educativos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III: </a:t>
            </a:r>
            <a:r>
              <a:rPr lang="es-CO" sz="5100" dirty="0">
                <a:latin typeface="Arial Narrow" panose="020B0606020202030204" pitchFamily="34" charset="0"/>
              </a:rPr>
              <a:t>Operatividad de la inspección y vigilancia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IV: </a:t>
            </a:r>
            <a:r>
              <a:rPr lang="es-CO" sz="5100" dirty="0">
                <a:latin typeface="Arial Narrow" panose="020B0606020202030204" pitchFamily="34" charset="0"/>
              </a:rPr>
              <a:t>Quejas y reclamos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V: </a:t>
            </a:r>
            <a:r>
              <a:rPr lang="es-CO" sz="5100" dirty="0">
                <a:latin typeface="Arial Narrow" panose="020B0606020202030204" pitchFamily="34" charset="0"/>
              </a:rPr>
              <a:t>Asistencia técnica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VI: </a:t>
            </a:r>
            <a:r>
              <a:rPr lang="es-CO" sz="5100" dirty="0">
                <a:latin typeface="Arial Narrow" panose="020B0606020202030204" pitchFamily="34" charset="0"/>
              </a:rPr>
              <a:t>Asociaciones de padres de familia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VII: </a:t>
            </a:r>
            <a:r>
              <a:rPr lang="es-CO" sz="5100" dirty="0">
                <a:latin typeface="Arial Narrow" panose="020B0606020202030204" pitchFamily="34" charset="0"/>
              </a:rPr>
              <a:t>Licencias de funcionamiento</a:t>
            </a:r>
          </a:p>
          <a:p>
            <a:pPr algn="just"/>
            <a:r>
              <a:rPr lang="es-CO" sz="5100" b="1" dirty="0">
                <a:latin typeface="Arial Narrow" panose="020B0606020202030204" pitchFamily="34" charset="0"/>
              </a:rPr>
              <a:t>Parte VIII: </a:t>
            </a:r>
            <a:r>
              <a:rPr lang="es-CO" sz="5100" dirty="0">
                <a:latin typeface="Arial Narrow" panose="020B0606020202030204" pitchFamily="34" charset="0"/>
              </a:rPr>
              <a:t>Disposiciones finales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6002047" y="319816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ES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pic>
        <p:nvPicPr>
          <p:cNvPr id="5" name="Picture 2" descr="Inspección y Vigilancia del MEN a la UAC">
            <a:extLst>
              <a:ext uri="{FF2B5EF4-FFF2-40B4-BE49-F238E27FC236}">
                <a16:creationId xmlns="" xmlns:a16="http://schemas.microsoft.com/office/drawing/2014/main" id="{345CF95B-8726-4939-9AFC-9500C16B95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" y="1964130"/>
            <a:ext cx="2875548" cy="2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CB495-9C22-4023-9058-C4100FF1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975" y="1784768"/>
            <a:ext cx="5535844" cy="3599726"/>
          </a:xfrm>
        </p:spPr>
        <p:txBody>
          <a:bodyPr>
            <a:noAutofit/>
          </a:bodyPr>
          <a:lstStyle/>
          <a:p>
            <a:r>
              <a:rPr lang="es-CO" sz="3200" dirty="0">
                <a:latin typeface="Arial Narrow" panose="020B0606020202030204" pitchFamily="34" charset="0"/>
              </a:rPr>
              <a:t/>
            </a:r>
            <a:br>
              <a:rPr lang="es-CO" sz="3200" dirty="0">
                <a:latin typeface="Arial Narrow" panose="020B0606020202030204" pitchFamily="34" charset="0"/>
              </a:rPr>
            </a:br>
            <a:r>
              <a:rPr lang="es-CO" sz="3200" b="1" dirty="0">
                <a:latin typeface="Arial Narrow" panose="020B0606020202030204" pitchFamily="34" charset="0"/>
              </a:rPr>
              <a:t>Resolución  2167 de 2020</a:t>
            </a:r>
            <a:r>
              <a:rPr lang="es-CO" sz="3200" dirty="0">
                <a:latin typeface="Arial Narrow" panose="020B0606020202030204" pitchFamily="34" charset="0"/>
              </a:rPr>
              <a:t/>
            </a:r>
            <a:br>
              <a:rPr lang="es-CO" sz="3200" dirty="0">
                <a:latin typeface="Arial Narrow" panose="020B0606020202030204" pitchFamily="34" charset="0"/>
              </a:rPr>
            </a:br>
            <a:r>
              <a:rPr lang="es-CO" sz="3200" dirty="0">
                <a:latin typeface="Arial Narrow" panose="020B0606020202030204" pitchFamily="34" charset="0"/>
              </a:rPr>
              <a:t/>
            </a:r>
            <a:br>
              <a:rPr lang="es-CO" sz="3200" dirty="0">
                <a:latin typeface="Arial Narrow" panose="020B0606020202030204" pitchFamily="34" charset="0"/>
              </a:rPr>
            </a:br>
            <a:r>
              <a:rPr lang="es-CO" sz="3200" dirty="0">
                <a:latin typeface="Arial Narrow" panose="020B0606020202030204" pitchFamily="34" charset="0"/>
              </a:rPr>
              <a:t>“Por la cual se establece el proceso administrativo para la aplicación  del régimen sancionatorio de inspección y vigilancia educativa”. </a:t>
            </a:r>
            <a:br>
              <a:rPr lang="es-CO" sz="3200" dirty="0">
                <a:latin typeface="Arial Narrow" panose="020B0606020202030204" pitchFamily="34" charset="0"/>
              </a:rPr>
            </a:br>
            <a:endParaRPr lang="es-ES" sz="3200" dirty="0">
              <a:latin typeface="Arial Narrow" panose="020B0606020202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A87AC02F-747C-460D-87A0-0C4786DA5EE8}"/>
              </a:ext>
            </a:extLst>
          </p:cNvPr>
          <p:cNvSpPr txBox="1">
            <a:spLocks/>
          </p:cNvSpPr>
          <p:nvPr/>
        </p:nvSpPr>
        <p:spPr>
          <a:xfrm>
            <a:off x="-768927" y="32726"/>
            <a:ext cx="12798848" cy="182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3.  PROCESO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ADMINISTRATIVO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SANCIONATORIO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Cómo gestionar el 'mobbing' o acoso laboral | Formación | PRLInnovación">
            <a:extLst>
              <a:ext uri="{FF2B5EF4-FFF2-40B4-BE49-F238E27FC236}">
                <a16:creationId xmlns="" xmlns:a16="http://schemas.microsoft.com/office/drawing/2014/main" id="{C98CDB6D-6229-4B7D-A20D-2E5EF8A4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5" y="2314936"/>
            <a:ext cx="5167603" cy="30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E48A39AA-2B64-45B6-90B3-0C3B9C17DDE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1769212" cy="70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PARTE  VII - LICENCIAS DE FUNCIONAMIENTO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90F0A5-6112-4C1E-A676-D2DDB358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98" y="1064406"/>
            <a:ext cx="6045136" cy="4983834"/>
          </a:xfrm>
        </p:spPr>
        <p:txBody>
          <a:bodyPr>
            <a:noAutofit/>
          </a:bodyPr>
          <a:lstStyle/>
          <a:p>
            <a:pPr algn="just"/>
            <a:r>
              <a:rPr lang="es-CO" sz="3000" dirty="0">
                <a:latin typeface="Arial Narrow" panose="020B0606020202030204" pitchFamily="34" charset="0"/>
              </a:rPr>
              <a:t>Taller de Orientación.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Trámite para la expedición.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Conceptos técnicos.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Ajustes o aclaraciones.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Expedición o negación.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Modificación de la Licencia.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Revisión periódica de la Licencia Func. 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Cierres temporales  o definitivos.</a:t>
            </a:r>
          </a:p>
          <a:p>
            <a:pPr algn="just"/>
            <a:r>
              <a:rPr lang="es-CO" sz="3000" dirty="0">
                <a:latin typeface="Arial Narrow" panose="020B0606020202030204" pitchFamily="34" charset="0"/>
              </a:rPr>
              <a:t>Entrega de los registros académicos.</a:t>
            </a:r>
            <a:endParaRPr lang="es-CO" sz="3000" b="1" dirty="0">
              <a:latin typeface="Arial Narrow" panose="020B0606020202030204" pitchFamily="34" charset="0"/>
            </a:endParaRPr>
          </a:p>
        </p:txBody>
      </p:sp>
      <p:pic>
        <p:nvPicPr>
          <p:cNvPr id="6" name="Imagen 5" descr="Vea los siete pasos para aumentar la productividad del taller mecánico -  Riosulense Blo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30" y="1881445"/>
            <a:ext cx="4536107" cy="309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AF7F73D655794996409E1327CF4274" ma:contentTypeVersion="5" ma:contentTypeDescription="Crear nuevo documento." ma:contentTypeScope="" ma:versionID="beb23b2c9b86dfc83569f27eba7bf8ea">
  <xsd:schema xmlns:xsd="http://www.w3.org/2001/XMLSchema" xmlns:xs="http://www.w3.org/2001/XMLSchema" xmlns:p="http://schemas.microsoft.com/office/2006/metadata/properties" xmlns:ns1="http://schemas.microsoft.com/sharepoint/v3" xmlns:ns2="a63a892c-fd16-4cde-903e-247ab9a02542" targetNamespace="http://schemas.microsoft.com/office/2006/metadata/properties" ma:root="true" ma:fieldsID="45af92dbe6b12a4802b26a358769c31e" ns1:_="" ns2:_="">
    <xsd:import namespace="http://schemas.microsoft.com/sharepoint/v3"/>
    <xsd:import namespace="a63a892c-fd16-4cde-903e-247ab9a025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lasificaci_x00f3_n" minOccurs="0"/>
                <xsd:element ref="ns2:A_x00f1_o" minOccurs="0"/>
                <xsd:element ref="ns2:Fecha" minOccurs="0"/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a892c-fd16-4cde-903e-247ab9a02542" elementFormDefault="qualified">
    <xsd:import namespace="http://schemas.microsoft.com/office/2006/documentManagement/types"/>
    <xsd:import namespace="http://schemas.microsoft.com/office/infopath/2007/PartnerControls"/>
    <xsd:element name="Clasificaci_x00f3_n" ma:index="10" nillable="true" ma:displayName="Clasificación" ma:default="​Plan Operativo Anual de Inspección y Vigilancia" ma:format="Dropdown" ma:internalName="Clasificaci_x00f3_n">
      <xsd:simpleType>
        <xsd:restriction base="dms:Choice">
          <xsd:enumeration value="Convocatorias Empleos Vacantes"/>
          <xsd:enumeration value="Educación Inicial"/>
          <xsd:enumeration value="Estrategia Casanare Joven"/>
          <xsd:enumeration value="Experiencias"/>
          <xsd:enumeration value="​Plan Operativo Anual de Inspección y Vigilancia"/>
          <xsd:enumeration value="Otros"/>
        </xsd:restriction>
      </xsd:simpleType>
    </xsd:element>
    <xsd:element name="A_x00f1_o" ma:index="11" nillable="true" ma:displayName="Año" ma:default="2024" ma:format="Dropdown" ma:internalName="A_x00f1_o">
      <xsd:simpleType>
        <xsd:restriction base="dms:Choice"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</xsd:restriction>
      </xsd:simpleType>
    </xsd:element>
    <xsd:element name="Fecha" ma:index="12" nillable="true" ma:displayName="Fecha" ma:default="[today]" ma:format="DateOnly" ma:internalName="Fecha">
      <xsd:simpleType>
        <xsd:restriction base="dms:DateTime"/>
      </xsd:simpleType>
    </xsd:element>
    <xsd:element name="Descripci_x00f3_n" ma:index="13" nillable="true" ma:displayName="Descripción" ma:internalName="Descripci_x00f3_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ificaci_x00f3_n xmlns="a63a892c-fd16-4cde-903e-247ab9a02542">Otros</Clasificaci_x00f3_n>
    <Fecha xmlns="a63a892c-fd16-4cde-903e-247ab9a02542">2023-04-26T05:00:00+00:00</Fecha>
    <PublishingExpirationDate xmlns="http://schemas.microsoft.com/sharepoint/v3" xsi:nil="true"/>
    <A_x00f1_o xmlns="a63a892c-fd16-4cde-903e-247ab9a02542">2023</A_x00f1_o>
    <PublishingStartDate xmlns="http://schemas.microsoft.com/sharepoint/v3" xsi:nil="true"/>
    <Descripci_x00f3_n xmlns="a63a892c-fd16-4cde-903e-247ab9a02542" xsi:nil="true"/>
  </documentManagement>
</p:properties>
</file>

<file path=customXml/itemProps1.xml><?xml version="1.0" encoding="utf-8"?>
<ds:datastoreItem xmlns:ds="http://schemas.openxmlformats.org/officeDocument/2006/customXml" ds:itemID="{60EA3FDC-6934-4358-B268-7F2BC949AE87}"/>
</file>

<file path=customXml/itemProps2.xml><?xml version="1.0" encoding="utf-8"?>
<ds:datastoreItem xmlns:ds="http://schemas.openxmlformats.org/officeDocument/2006/customXml" ds:itemID="{B4C3FA0B-4E47-4C9F-9454-D160B29CD465}"/>
</file>

<file path=customXml/itemProps3.xml><?xml version="1.0" encoding="utf-8"?>
<ds:datastoreItem xmlns:ds="http://schemas.openxmlformats.org/officeDocument/2006/customXml" ds:itemID="{43B920B6-F9FD-4EE4-A6DE-8A74E8617C10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2811</Words>
  <Application>Microsoft Office PowerPoint</Application>
  <PresentationFormat>Personalizado</PresentationFormat>
  <Paragraphs>412</Paragraphs>
  <Slides>58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7" baseType="lpstr">
      <vt:lpstr>Algerian</vt:lpstr>
      <vt:lpstr>Arial</vt:lpstr>
      <vt:lpstr>Arial Narrow</vt:lpstr>
      <vt:lpstr>Calibri</vt:lpstr>
      <vt:lpstr>Flama-Medium</vt:lpstr>
      <vt:lpstr>Times New Roman</vt:lpstr>
      <vt:lpstr>Verdana</vt:lpstr>
      <vt:lpstr>Wingdings</vt:lpstr>
      <vt:lpstr>Tema de Office</vt:lpstr>
      <vt:lpstr> GRUPO DE TRABAJO DE INSPECCIÓN,  VIGILANCIA  Y CONTROL</vt:lpstr>
      <vt:lpstr>AGENDA</vt:lpstr>
      <vt:lpstr>CONTENIDO </vt:lpstr>
      <vt:lpstr>Presentación de PowerPoint</vt:lpstr>
      <vt:lpstr>Presentación de PowerPoint</vt:lpstr>
      <vt:lpstr>2. REGLAMENTO TERRITORAL DE  INSPECCIÓN  Y VIGILANCIA </vt:lpstr>
      <vt:lpstr>ESTRUCTURA DEL REGLAMENTO</vt:lpstr>
      <vt:lpstr> Resolución  2167 de 2020  “Por la cual se establece el proceso administrativo para la aplicación  del régimen sancionatorio de inspección y vigilancia educativa”.  </vt:lpstr>
      <vt:lpstr>Presentación de PowerPoint</vt:lpstr>
      <vt:lpstr>Presentación de PowerPoint</vt:lpstr>
      <vt:lpstr>Presentación de PowerPoint</vt:lpstr>
      <vt:lpstr>Presentación de PowerPoint</vt:lpstr>
      <vt:lpstr>  4.   ESTRUCTURA  DE LOS ESTABLECIMIENTOS  ETDH  </vt:lpstr>
      <vt:lpstr>  5. PASO A PASO SOLICITUD  LICENCIA DE  FUNCIONAMIENTO    </vt:lpstr>
      <vt:lpstr>  PASO 1.  TALLER DE ORIENTACIÓN </vt:lpstr>
      <vt:lpstr>PASO 2.  PRESENTACIÓN  DE SOLICITUD Y REQUISITOS</vt:lpstr>
      <vt:lpstr>PASO 3. RECEPCION, REVISIÓN y REMISIÓN   DE REQUISITOS PARA LICENCIA y REGISTRO</vt:lpstr>
      <vt:lpstr> PASO 4. EMISIÓN  DE CONCEPTOS  TÉCNICOS</vt:lpstr>
      <vt:lpstr>PASO 5.  EXPEDICIÓN DE LOS  ACTOS ADMINISTRATIVOS</vt:lpstr>
      <vt:lpstr>CONCEPTO TÉCNICO  DIRECCIÓN COBERTURA- INFRAESTRUCTURA</vt:lpstr>
      <vt:lpstr>CONCEPTO TÉCNICO  DIRECCIÓN ADMINISTRATIVA - PROYECCIÓN FINANCIERA</vt:lpstr>
      <vt:lpstr>6. ORIENTACIONES SOBRE REQUISITOS DE LICENCIA FUNCIONAMIENTO Y REGISTRO DE PROGRAMAS ETDH Y CEA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CURRICULAR PERTINENCIA DE LOS PROGRAMAS DE EDUCACIÓN PARA EL TRABAJO Y DESARROLLO HUMANO</vt:lpstr>
      <vt:lpstr>Presentación de PowerPoint</vt:lpstr>
      <vt:lpstr>Presentación de PowerPoint</vt:lpstr>
      <vt:lpstr>  ORIENTACIONES PARA LA CONSULTA DE LA CLASIFICACIÓN NACIONAL DE OCUPACIONES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SECTOR SALUD</vt:lpstr>
      <vt:lpstr>Únicos programas en el Área de la salud que puede aprobar la SEC</vt:lpstr>
      <vt:lpstr>¿Qué es la Relación Docencia –Servicio?</vt:lpstr>
      <vt:lpstr>Presentación de PowerPoint</vt:lpstr>
      <vt:lpstr>Presentación de PowerPoint</vt:lpstr>
      <vt:lpstr> 7. PEI COMPONENTE PEDAGÓGICO - CEA </vt:lpstr>
      <vt:lpstr> PEI COMPONENTE PEDAGÓGICO - CEA </vt:lpstr>
      <vt:lpstr>  8. CLASIFICACIÓN   DE LOS CEA </vt:lpstr>
      <vt:lpstr>  REQUISITOS PARA HABILITACIÓN  DE LOS CEA </vt:lpstr>
      <vt:lpstr>  REQUISITOS PARA HABILITACIÓN  DE LOS CEA </vt:lpstr>
      <vt:lpstr>   9. SISTEMA DE INFORMACIÓN - SIET </vt:lpstr>
      <vt:lpstr>Muchas gracias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 DE INSPECCIÓN,  VIGILANCIA  Y CONTROL</dc:title>
  <dc:creator>Ana Ruth Mogollon Rodriguez</dc:creator>
  <cp:lastModifiedBy>MARIEM</cp:lastModifiedBy>
  <cp:revision>34</cp:revision>
  <dcterms:modified xsi:type="dcterms:W3CDTF">2022-04-28T16:56:26Z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0x010100D5AF7F73D655794996409E1327CF4274</vt:lpwstr>
  </property>
</Properties>
</file>